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Roboto" panose="020B0604020202020204" charset="0"/>
      <p:regular r:id="rId22"/>
      <p:bold r:id="rId23"/>
      <p:italic r:id="rId24"/>
      <p:boldItalic r:id="rId25"/>
    </p:embeddedFont>
    <p:embeddedFont>
      <p:font typeface="Roboto Black" panose="020B0604020202020204" charset="0"/>
      <p:bold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619"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1"/>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400549"/>
            <a:ext cx="5486400" cy="3600451"/>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AutoNum type="arabicPeriod"/>
            </a:pPr>
            <a:r>
              <a:rPr lang="en-AU"/>
              <a:t>buying a cloud system is a sensible solution - moving to the cloud is inevitable - take advantage of the benefits now</a:t>
            </a:r>
            <a:endParaRPr/>
          </a:p>
          <a:p>
            <a:pPr marL="457200" lvl="0" indent="-317500" algn="l" rtl="0">
              <a:spcBef>
                <a:spcPts val="0"/>
              </a:spcBef>
              <a:spcAft>
                <a:spcPts val="0"/>
              </a:spcAft>
              <a:buSzPts val="1400"/>
              <a:buAutoNum type="arabicPeriod"/>
            </a:pPr>
            <a:r>
              <a:rPr lang="en-AU"/>
              <a:t>cloud solution is not expensive and NO cost up front. No cash outlayed (first month free if you hate us)</a:t>
            </a:r>
            <a:endParaRPr/>
          </a:p>
          <a:p>
            <a:pPr marL="457200" lvl="0" indent="-317500" algn="l" rtl="0">
              <a:spcBef>
                <a:spcPts val="0"/>
              </a:spcBef>
              <a:spcAft>
                <a:spcPts val="0"/>
              </a:spcAft>
              <a:buSzPts val="1400"/>
              <a:buAutoNum type="arabicPeriod"/>
            </a:pPr>
            <a:r>
              <a:rPr lang="en-AU"/>
              <a:t>Moving to the cloud is easier than you think</a:t>
            </a:r>
            <a:endParaRPr/>
          </a:p>
          <a:p>
            <a:pPr marL="0" lvl="0" indent="0" algn="l" rtl="0">
              <a:spcBef>
                <a:spcPts val="0"/>
              </a:spcBef>
              <a:spcAft>
                <a:spcPts val="0"/>
              </a:spcAft>
              <a:buNone/>
            </a:pPr>
            <a:endParaRPr/>
          </a:p>
          <a:p>
            <a:pPr marL="45720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txBox="1">
            <a:spLocks noGrp="1"/>
          </p:cNvSpPr>
          <p:nvPr>
            <p:ph type="body" idx="1"/>
          </p:nvPr>
        </p:nvSpPr>
        <p:spPr>
          <a:xfrm>
            <a:off x="685800" y="4400549"/>
            <a:ext cx="5486400" cy="3600451"/>
          </a:xfrm>
          <a:prstGeom prst="rect">
            <a:avLst/>
          </a:prstGeom>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000"/>
              <a:buFont typeface="Arial"/>
              <a:buNone/>
            </a:pPr>
            <a:r>
              <a:rPr lang="en-AU" sz="1050" b="1"/>
              <a:t>Solution</a:t>
            </a:r>
            <a:br>
              <a:rPr lang="en-AU" sz="1050"/>
            </a:br>
            <a:br>
              <a:rPr lang="en-AU" sz="1050"/>
            </a:br>
            <a:r>
              <a:rPr lang="en-AU" sz="1050"/>
              <a:t>Avoid the hard sell telcos and consider one who has your best interests at heart.</a:t>
            </a:r>
            <a:br>
              <a:rPr lang="en-AU" sz="1050"/>
            </a:br>
            <a:br>
              <a:rPr lang="en-AU" sz="1050"/>
            </a:br>
            <a:r>
              <a:rPr lang="en-AU" sz="1050"/>
              <a:t>We offer a free bill analysis and often we find a cost reduction to be made. Although savings are also found from indirect efficiencies.  </a:t>
            </a:r>
            <a:endParaRPr sz="1050"/>
          </a:p>
          <a:p>
            <a:pPr marL="0" lvl="0" indent="0" algn="l" rtl="0">
              <a:lnSpc>
                <a:spcPct val="80000"/>
              </a:lnSpc>
              <a:spcBef>
                <a:spcPts val="0"/>
              </a:spcBef>
              <a:spcAft>
                <a:spcPts val="0"/>
              </a:spcAft>
              <a:buClr>
                <a:schemeClr val="dk1"/>
              </a:buClr>
              <a:buSzPts val="2000"/>
              <a:buFont typeface="Arial"/>
              <a:buNone/>
            </a:pPr>
            <a:endParaRPr sz="1050"/>
          </a:p>
          <a:p>
            <a:pPr marL="0" lvl="0" indent="0" algn="l" rtl="0">
              <a:lnSpc>
                <a:spcPct val="80000"/>
              </a:lnSpc>
              <a:spcBef>
                <a:spcPts val="0"/>
              </a:spcBef>
              <a:spcAft>
                <a:spcPts val="0"/>
              </a:spcAft>
              <a:buClr>
                <a:schemeClr val="dk1"/>
              </a:buClr>
              <a:buSzPts val="2000"/>
              <a:buFont typeface="Arial"/>
              <a:buNone/>
            </a:pPr>
            <a:r>
              <a:rPr lang="en-AU" sz="1050"/>
              <a:t>We measure our business on what we contribute to charity rather than what we sell. What we will offer is a free consultancy ie what you should be doing in your circumstance.</a:t>
            </a:r>
            <a:endParaRPr sz="1000"/>
          </a:p>
          <a:p>
            <a:pPr marL="0" lvl="0" indent="0" algn="l" rtl="0">
              <a:spcBef>
                <a:spcPts val="0"/>
              </a:spcBef>
              <a:spcAft>
                <a:spcPts val="0"/>
              </a:spcAft>
              <a:buNone/>
            </a:pPr>
            <a:endParaRPr sz="200"/>
          </a:p>
        </p:txBody>
      </p:sp>
      <p:sp>
        <p:nvSpPr>
          <p:cNvPr id="163" name="Google Shape;16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txBox="1">
            <a:spLocks noGrp="1"/>
          </p:cNvSpPr>
          <p:nvPr>
            <p:ph type="body" idx="1"/>
          </p:nvPr>
        </p:nvSpPr>
        <p:spPr>
          <a:xfrm>
            <a:off x="685800" y="4400549"/>
            <a:ext cx="5486400" cy="3600451"/>
          </a:xfrm>
          <a:prstGeom prst="rect">
            <a:avLst/>
          </a:prstGeom>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Font typeface="Arial"/>
              <a:buNone/>
            </a:pPr>
            <a:r>
              <a:rPr lang="en-AU" sz="1100"/>
              <a:t>It's likely that 40% behind a desk will be for your staffs’ admin tasks, which is when a cloud phone system is really import as it allows them to</a:t>
            </a:r>
            <a:endParaRPr sz="1100"/>
          </a:p>
          <a:p>
            <a:pPr marL="0" lvl="0" indent="0" algn="l" rtl="0">
              <a:lnSpc>
                <a:spcPct val="90000"/>
              </a:lnSpc>
              <a:spcBef>
                <a:spcPts val="0"/>
              </a:spcBef>
              <a:spcAft>
                <a:spcPts val="0"/>
              </a:spcAft>
              <a:buClr>
                <a:schemeClr val="dk1"/>
              </a:buClr>
              <a:buSzPts val="2000"/>
              <a:buFont typeface="Arial"/>
              <a:buNone/>
            </a:pPr>
            <a:r>
              <a:rPr lang="en-AU" sz="1100"/>
              <a:t>stay connected. </a:t>
            </a:r>
            <a:endParaRPr sz="1100"/>
          </a:p>
          <a:p>
            <a:pPr marL="0" lvl="0" indent="0" algn="l" rtl="0">
              <a:lnSpc>
                <a:spcPct val="90000"/>
              </a:lnSpc>
              <a:spcBef>
                <a:spcPts val="0"/>
              </a:spcBef>
              <a:spcAft>
                <a:spcPts val="0"/>
              </a:spcAft>
              <a:buClr>
                <a:schemeClr val="dk1"/>
              </a:buClr>
              <a:buSzPts val="2000"/>
              <a:buFont typeface="Arial"/>
              <a:buNone/>
            </a:pPr>
            <a:br>
              <a:rPr lang="en-AU" sz="1100"/>
            </a:br>
            <a:r>
              <a:rPr lang="en-AU" sz="1100"/>
              <a:t>We would recommend you supply them with both a mobile and handset. Our data packages come with up to 65gb.</a:t>
            </a:r>
            <a:endParaRPr sz="300"/>
          </a:p>
        </p:txBody>
      </p:sp>
      <p:sp>
        <p:nvSpPr>
          <p:cNvPr id="171" name="Google Shape;17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1a75d98d5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1a75d98d5_0_29:notes"/>
          <p:cNvSpPr txBox="1">
            <a:spLocks noGrp="1"/>
          </p:cNvSpPr>
          <p:nvPr>
            <p:ph type="body" idx="1"/>
          </p:nvPr>
        </p:nvSpPr>
        <p:spPr>
          <a:xfrm>
            <a:off x="685800" y="4400551"/>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g91a75d98d5_0_29:notes"/>
          <p:cNvSpPr txBox="1">
            <a:spLocks noGrp="1"/>
          </p:cNvSpPr>
          <p:nvPr>
            <p:ph type="sldNum" idx="12"/>
          </p:nvPr>
        </p:nvSpPr>
        <p:spPr>
          <a:xfrm>
            <a:off x="3884613" y="8685214"/>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AU"/>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91a75d98d5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91a75d98d5_0_36:notes"/>
          <p:cNvSpPr txBox="1">
            <a:spLocks noGrp="1"/>
          </p:cNvSpPr>
          <p:nvPr>
            <p:ph type="body" idx="1"/>
          </p:nvPr>
        </p:nvSpPr>
        <p:spPr>
          <a:xfrm>
            <a:off x="685800" y="4400551"/>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91a75d98d5_0_36:notes"/>
          <p:cNvSpPr txBox="1">
            <a:spLocks noGrp="1"/>
          </p:cNvSpPr>
          <p:nvPr>
            <p:ph type="sldNum" idx="12"/>
          </p:nvPr>
        </p:nvSpPr>
        <p:spPr>
          <a:xfrm>
            <a:off x="3884613" y="8685214"/>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AU"/>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8:notes"/>
          <p:cNvSpPr txBox="1">
            <a:spLocks noGrp="1"/>
          </p:cNvSpPr>
          <p:nvPr>
            <p:ph type="body" idx="1"/>
          </p:nvPr>
        </p:nvSpPr>
        <p:spPr>
          <a:xfrm>
            <a:off x="685800" y="4400549"/>
            <a:ext cx="5486400" cy="360045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9:notes"/>
          <p:cNvSpPr txBox="1">
            <a:spLocks noGrp="1"/>
          </p:cNvSpPr>
          <p:nvPr>
            <p:ph type="body" idx="1"/>
          </p:nvPr>
        </p:nvSpPr>
        <p:spPr>
          <a:xfrm>
            <a:off x="685800" y="4400549"/>
            <a:ext cx="5486400" cy="360045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3: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What exactly is it?</a:t>
            </a:r>
            <a:endParaRPr/>
          </a:p>
          <a:p>
            <a:pPr marL="0" lvl="0" indent="0" algn="l" rtl="0">
              <a:spcBef>
                <a:spcPts val="0"/>
              </a:spcBef>
              <a:spcAft>
                <a:spcPts val="0"/>
              </a:spcAft>
              <a:buNone/>
            </a:pPr>
            <a:r>
              <a:rPr lang="en-AU"/>
              <a:t>How your organisation can benefit from it</a:t>
            </a:r>
            <a:endParaRPr/>
          </a:p>
          <a:p>
            <a:pPr marL="0" lvl="0" indent="0" algn="l" rtl="0">
              <a:spcBef>
                <a:spcPts val="0"/>
              </a:spcBef>
              <a:spcAft>
                <a:spcPts val="0"/>
              </a:spcAft>
              <a:buNone/>
            </a:pPr>
            <a:endParaRPr/>
          </a:p>
        </p:txBody>
      </p:sp>
      <p:sp>
        <p:nvSpPr>
          <p:cNvPr id="94" name="Google Shape;9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8c665a8bff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g8c665a8bff_1_9: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457200" lvl="0" indent="-298450" algn="l" rtl="0">
              <a:lnSpc>
                <a:spcPct val="115000"/>
              </a:lnSpc>
              <a:spcBef>
                <a:spcPts val="1200"/>
              </a:spcBef>
              <a:spcAft>
                <a:spcPts val="0"/>
              </a:spcAft>
              <a:buClr>
                <a:srgbClr val="FF0000"/>
              </a:buClr>
              <a:buSzPts val="1100"/>
              <a:buChar char="●"/>
            </a:pPr>
            <a:r>
              <a:rPr lang="en-AU" sz="1100">
                <a:solidFill>
                  <a:srgbClr val="FF0000"/>
                </a:solidFill>
                <a:latin typeface="Arial"/>
                <a:ea typeface="Arial"/>
                <a:cs typeface="Arial"/>
                <a:sym typeface="Arial"/>
              </a:rPr>
              <a:t>How you workforce can benefit from a cloud solution</a:t>
            </a:r>
            <a:endParaRPr sz="1100">
              <a:solidFill>
                <a:srgbClr val="FF0000"/>
              </a:solidFill>
              <a:latin typeface="Arial"/>
              <a:ea typeface="Arial"/>
              <a:cs typeface="Arial"/>
              <a:sym typeface="Arial"/>
            </a:endParaRPr>
          </a:p>
          <a:p>
            <a:pPr marL="914400" lvl="1" indent="-298450" algn="l" rtl="0">
              <a:lnSpc>
                <a:spcPct val="115000"/>
              </a:lnSpc>
              <a:spcBef>
                <a:spcPts val="0"/>
              </a:spcBef>
              <a:spcAft>
                <a:spcPts val="0"/>
              </a:spcAft>
              <a:buClr>
                <a:srgbClr val="FF0000"/>
              </a:buClr>
              <a:buSzPts val="1100"/>
              <a:buAutoNum type="alphaLcPeriod"/>
            </a:pPr>
            <a:r>
              <a:rPr lang="en-AU" sz="1100">
                <a:solidFill>
                  <a:srgbClr val="FF0000"/>
                </a:solidFill>
                <a:latin typeface="Arial"/>
                <a:ea typeface="Arial"/>
                <a:cs typeface="Arial"/>
                <a:sym typeface="Arial"/>
              </a:rPr>
              <a:t>accept and makes calls as they do in the office</a:t>
            </a:r>
            <a:endParaRPr sz="1100">
              <a:solidFill>
                <a:srgbClr val="FF0000"/>
              </a:solidFill>
              <a:latin typeface="Arial"/>
              <a:ea typeface="Arial"/>
              <a:cs typeface="Arial"/>
              <a:sym typeface="Arial"/>
            </a:endParaRPr>
          </a:p>
          <a:p>
            <a:pPr marL="914400" lvl="1" indent="-298450" algn="l" rtl="0">
              <a:lnSpc>
                <a:spcPct val="115000"/>
              </a:lnSpc>
              <a:spcBef>
                <a:spcPts val="0"/>
              </a:spcBef>
              <a:spcAft>
                <a:spcPts val="0"/>
              </a:spcAft>
              <a:buClr>
                <a:srgbClr val="FF0000"/>
              </a:buClr>
              <a:buSzPts val="1100"/>
              <a:buAutoNum type="alphaLcPeriod"/>
            </a:pPr>
            <a:r>
              <a:rPr lang="en-AU" sz="1100">
                <a:solidFill>
                  <a:srgbClr val="FF0000"/>
                </a:solidFill>
                <a:latin typeface="Arial"/>
                <a:ea typeface="Arial"/>
                <a:cs typeface="Arial"/>
                <a:sym typeface="Arial"/>
              </a:rPr>
              <a:t>turn the service on and off</a:t>
            </a:r>
            <a:endParaRPr sz="1100">
              <a:solidFill>
                <a:srgbClr val="FF0000"/>
              </a:solidFill>
              <a:latin typeface="Arial"/>
              <a:ea typeface="Arial"/>
              <a:cs typeface="Arial"/>
              <a:sym typeface="Arial"/>
            </a:endParaRPr>
          </a:p>
          <a:p>
            <a:pPr marL="914400" lvl="1" indent="-298450" algn="l" rtl="0">
              <a:lnSpc>
                <a:spcPct val="115000"/>
              </a:lnSpc>
              <a:spcBef>
                <a:spcPts val="0"/>
              </a:spcBef>
              <a:spcAft>
                <a:spcPts val="0"/>
              </a:spcAft>
              <a:buClr>
                <a:srgbClr val="FF0000"/>
              </a:buClr>
              <a:buSzPts val="1100"/>
              <a:buAutoNum type="alphaLcPeriod"/>
            </a:pPr>
            <a:r>
              <a:rPr lang="en-AU" sz="1100">
                <a:solidFill>
                  <a:srgbClr val="FF0000"/>
                </a:solidFill>
                <a:latin typeface="Arial"/>
                <a:ea typeface="Arial"/>
                <a:cs typeface="Arial"/>
                <a:sym typeface="Arial"/>
              </a:rPr>
              <a:t>move between office and home</a:t>
            </a:r>
            <a:endParaRPr sz="1100">
              <a:solidFill>
                <a:srgbClr val="FF0000"/>
              </a:solidFill>
              <a:latin typeface="Arial"/>
              <a:ea typeface="Arial"/>
              <a:cs typeface="Arial"/>
              <a:sym typeface="Arial"/>
            </a:endParaRPr>
          </a:p>
          <a:p>
            <a:pPr marL="914400" lvl="1" indent="-298450" algn="l" rtl="0">
              <a:lnSpc>
                <a:spcPct val="115000"/>
              </a:lnSpc>
              <a:spcBef>
                <a:spcPts val="0"/>
              </a:spcBef>
              <a:spcAft>
                <a:spcPts val="0"/>
              </a:spcAft>
              <a:buClr>
                <a:srgbClr val="FF0000"/>
              </a:buClr>
              <a:buSzPts val="1100"/>
              <a:buFont typeface="Arial"/>
              <a:buAutoNum type="alphaLcPeriod"/>
            </a:pPr>
            <a:r>
              <a:rPr lang="en-AU" sz="1100">
                <a:solidFill>
                  <a:srgbClr val="FF0000"/>
                </a:solidFill>
                <a:latin typeface="Arial"/>
                <a:ea typeface="Arial"/>
                <a:cs typeface="Arial"/>
                <a:sym typeface="Arial"/>
              </a:rPr>
              <a:t>more efficient use of time</a:t>
            </a:r>
            <a:endParaRPr sz="1100">
              <a:solidFill>
                <a:srgbClr val="FF0000"/>
              </a:solidFill>
              <a:latin typeface="Arial"/>
              <a:ea typeface="Arial"/>
              <a:cs typeface="Arial"/>
              <a:sym typeface="Arial"/>
            </a:endParaRPr>
          </a:p>
          <a:p>
            <a:pPr marL="914400" lvl="1" indent="-298450" algn="l" rtl="0">
              <a:lnSpc>
                <a:spcPct val="115000"/>
              </a:lnSpc>
              <a:spcBef>
                <a:spcPts val="0"/>
              </a:spcBef>
              <a:spcAft>
                <a:spcPts val="0"/>
              </a:spcAft>
              <a:buClr>
                <a:srgbClr val="FF0000"/>
              </a:buClr>
              <a:buSzPts val="1100"/>
              <a:buFont typeface="Arial"/>
              <a:buAutoNum type="alphaLcPeriod"/>
            </a:pPr>
            <a:r>
              <a:rPr lang="en-AU" sz="1100">
                <a:solidFill>
                  <a:srgbClr val="FF0000"/>
                </a:solidFill>
                <a:latin typeface="Arial"/>
                <a:ea typeface="Arial"/>
                <a:cs typeface="Arial"/>
                <a:sym typeface="Arial"/>
              </a:rPr>
              <a:t>improve internal communication </a:t>
            </a:r>
            <a:endParaRPr sz="1100">
              <a:solidFill>
                <a:srgbClr val="FF0000"/>
              </a:solidFill>
              <a:latin typeface="Arial"/>
              <a:ea typeface="Arial"/>
              <a:cs typeface="Arial"/>
              <a:sym typeface="Arial"/>
            </a:endParaRPr>
          </a:p>
          <a:p>
            <a:pPr marL="914400" lvl="1" indent="-298450" algn="l" rtl="0">
              <a:lnSpc>
                <a:spcPct val="115000"/>
              </a:lnSpc>
              <a:spcBef>
                <a:spcPts val="0"/>
              </a:spcBef>
              <a:spcAft>
                <a:spcPts val="0"/>
              </a:spcAft>
              <a:buClr>
                <a:srgbClr val="FF0000"/>
              </a:buClr>
              <a:buSzPts val="1100"/>
              <a:buFont typeface="Arial"/>
              <a:buAutoNum type="alphaLcPeriod"/>
            </a:pPr>
            <a:r>
              <a:rPr lang="en-AU" sz="1100">
                <a:solidFill>
                  <a:srgbClr val="FF0000"/>
                </a:solidFill>
                <a:latin typeface="Arial"/>
                <a:ea typeface="Arial"/>
                <a:cs typeface="Arial"/>
                <a:sym typeface="Arial"/>
              </a:rPr>
              <a:t>switch off when not working</a:t>
            </a:r>
            <a:endParaRPr sz="1100">
              <a:solidFill>
                <a:srgbClr val="FF0000"/>
              </a:solidFill>
              <a:latin typeface="Arial"/>
              <a:ea typeface="Arial"/>
              <a:cs typeface="Arial"/>
              <a:sym typeface="Arial"/>
            </a:endParaRPr>
          </a:p>
        </p:txBody>
      </p:sp>
      <p:sp>
        <p:nvSpPr>
          <p:cNvPr id="101" name="Google Shape;101;g8c665a8bff_1_9: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91a75d98d5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91a75d98d5_0_7:notes"/>
          <p:cNvSpPr txBox="1">
            <a:spLocks noGrp="1"/>
          </p:cNvSpPr>
          <p:nvPr>
            <p:ph type="body" idx="1"/>
          </p:nvPr>
        </p:nvSpPr>
        <p:spPr>
          <a:xfrm>
            <a:off x="685800" y="4400551"/>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AU"/>
              <a:t>Have you got the right technology for your business?</a:t>
            </a:r>
            <a:endParaRPr/>
          </a:p>
          <a:p>
            <a:pPr marL="0" lvl="0" indent="0" algn="l" rtl="0">
              <a:lnSpc>
                <a:spcPct val="90000"/>
              </a:lnSpc>
              <a:spcBef>
                <a:spcPts val="1000"/>
              </a:spcBef>
              <a:spcAft>
                <a:spcPts val="0"/>
              </a:spcAft>
              <a:buClr>
                <a:schemeClr val="dk1"/>
              </a:buClr>
              <a:buSzPts val="1100"/>
              <a:buFont typeface="Arial"/>
              <a:buNone/>
            </a:pPr>
            <a:r>
              <a:rPr lang="en-AU"/>
              <a:t>If no-  what is the right technology options for your business</a:t>
            </a:r>
            <a:endParaRPr/>
          </a:p>
          <a:p>
            <a:pPr marL="0" lvl="0" indent="0" algn="l" rtl="0">
              <a:spcBef>
                <a:spcPts val="0"/>
              </a:spcBef>
              <a:spcAft>
                <a:spcPts val="0"/>
              </a:spcAft>
              <a:buNone/>
            </a:pPr>
            <a:endParaRPr/>
          </a:p>
        </p:txBody>
      </p:sp>
      <p:sp>
        <p:nvSpPr>
          <p:cNvPr id="110" name="Google Shape;110;g91a75d98d5_0_7:notes"/>
          <p:cNvSpPr txBox="1">
            <a:spLocks noGrp="1"/>
          </p:cNvSpPr>
          <p:nvPr>
            <p:ph type="sldNum" idx="12"/>
          </p:nvPr>
        </p:nvSpPr>
        <p:spPr>
          <a:xfrm>
            <a:off x="3884613" y="8685214"/>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AU"/>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@Mia - how are we addressing this emphasis on video?</a:t>
            </a:r>
            <a:endParaRPr/>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91a75d98d5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91a75d98d5_0_21:notes"/>
          <p:cNvSpPr txBox="1">
            <a:spLocks noGrp="1"/>
          </p:cNvSpPr>
          <p:nvPr>
            <p:ph type="body" idx="1"/>
          </p:nvPr>
        </p:nvSpPr>
        <p:spPr>
          <a:xfrm>
            <a:off x="685800" y="4400551"/>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AU"/>
              <a:t>Internet - without it, you cannot work from home or have a flexible phone system</a:t>
            </a: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r>
              <a:rPr lang="en-AU"/>
              <a:t>We have the nbn which lets Australia have decent internet at decent cost. Functioning internet solution. Embrace it. </a:t>
            </a:r>
            <a:endParaRPr/>
          </a:p>
          <a:p>
            <a:pPr marL="0" lvl="0" indent="0" algn="l" rtl="0">
              <a:lnSpc>
                <a:spcPct val="90000"/>
              </a:lnSpc>
              <a:spcBef>
                <a:spcPts val="1000"/>
              </a:spcBef>
              <a:spcAft>
                <a:spcPts val="0"/>
              </a:spcAft>
              <a:buClr>
                <a:schemeClr val="dk1"/>
              </a:buClr>
              <a:buSzPts val="1100"/>
              <a:buFont typeface="Arial"/>
              <a:buNone/>
            </a:pPr>
            <a:r>
              <a:rPr lang="en-AU"/>
              <a:t>No nbn? A mobile data solution for the home </a:t>
            </a:r>
            <a:endParaRPr/>
          </a:p>
          <a:p>
            <a:pPr marL="0" lvl="0" indent="0" algn="l" rtl="0">
              <a:lnSpc>
                <a:spcPct val="90000"/>
              </a:lnSpc>
              <a:spcBef>
                <a:spcPts val="1000"/>
              </a:spcBef>
              <a:spcAft>
                <a:spcPts val="0"/>
              </a:spcAft>
              <a:buClr>
                <a:schemeClr val="dk1"/>
              </a:buClr>
              <a:buSzPts val="1100"/>
              <a:buFont typeface="Arial"/>
              <a:buNone/>
            </a:pPr>
            <a:r>
              <a:rPr lang="en-AU"/>
              <a:t>Business grade internet for the office</a:t>
            </a:r>
            <a:endParaRPr/>
          </a:p>
          <a:p>
            <a:pPr marL="0" lvl="0" indent="0" algn="l" rtl="0">
              <a:lnSpc>
                <a:spcPct val="90000"/>
              </a:lnSpc>
              <a:spcBef>
                <a:spcPts val="1000"/>
              </a:spcBef>
              <a:spcAft>
                <a:spcPts val="0"/>
              </a:spcAft>
              <a:buNone/>
            </a:pPr>
            <a:r>
              <a:rPr lang="en-AU"/>
              <a:t>Show of hands which organisations are already on nbn? If noone - talk about whats the process of moving.</a:t>
            </a:r>
            <a:endParaRPr/>
          </a:p>
          <a:p>
            <a:pPr marL="0" lvl="0" indent="0" algn="l" rtl="0">
              <a:lnSpc>
                <a:spcPct val="90000"/>
              </a:lnSpc>
              <a:spcBef>
                <a:spcPts val="1000"/>
              </a:spcBef>
              <a:spcAft>
                <a:spcPts val="0"/>
              </a:spcAft>
              <a:buClr>
                <a:schemeClr val="dk1"/>
              </a:buClr>
              <a:buSzPts val="1100"/>
              <a:buFont typeface="Arial"/>
              <a:buNone/>
            </a:pPr>
            <a:br>
              <a:rPr lang="en-AU"/>
            </a:br>
            <a:r>
              <a:rPr lang="en-AU"/>
              <a:t>whats available and whats not. If that is unclear lets have a chat. Relevant for your business and workers at home.</a:t>
            </a:r>
            <a:endParaRPr/>
          </a:p>
          <a:p>
            <a:pPr marL="0" lvl="0" indent="0" algn="l" rtl="0">
              <a:spcBef>
                <a:spcPts val="0"/>
              </a:spcBef>
              <a:spcAft>
                <a:spcPts val="0"/>
              </a:spcAft>
              <a:buNone/>
            </a:pPr>
            <a:endParaRPr/>
          </a:p>
        </p:txBody>
      </p:sp>
      <p:sp>
        <p:nvSpPr>
          <p:cNvPr id="126" name="Google Shape;126;g91a75d98d5_0_21:notes"/>
          <p:cNvSpPr txBox="1">
            <a:spLocks noGrp="1"/>
          </p:cNvSpPr>
          <p:nvPr>
            <p:ph type="sldNum" idx="12"/>
          </p:nvPr>
        </p:nvSpPr>
        <p:spPr>
          <a:xfrm>
            <a:off x="3884613" y="8685214"/>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AU"/>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91a75d98d5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91a75d98d5_0_14:notes"/>
          <p:cNvSpPr txBox="1">
            <a:spLocks noGrp="1"/>
          </p:cNvSpPr>
          <p:nvPr>
            <p:ph type="body" idx="1"/>
          </p:nvPr>
        </p:nvSpPr>
        <p:spPr>
          <a:xfrm>
            <a:off x="685800" y="4400551"/>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a:t>Cable handsets = not good for health if you have to sit near modem</a:t>
            </a:r>
            <a:br>
              <a:rPr lang="en-AU"/>
            </a:br>
            <a:r>
              <a:rPr lang="en-AU"/>
              <a:t>wifi is better they can sit anywhere at home</a:t>
            </a:r>
            <a:br>
              <a:rPr lang="en-AU"/>
            </a:br>
            <a:r>
              <a:rPr lang="en-AU"/>
              <a:t>no handset is even better - bria - DC to talk about benefits</a:t>
            </a:r>
            <a:br>
              <a:rPr lang="en-AU"/>
            </a:br>
            <a:r>
              <a:rPr lang="en-AU"/>
              <a:t>workforce benefits and customer experience benefits</a:t>
            </a:r>
            <a:endParaRPr/>
          </a:p>
        </p:txBody>
      </p:sp>
      <p:sp>
        <p:nvSpPr>
          <p:cNvPr id="134" name="Google Shape;134;g91a75d98d5_0_14:notes"/>
          <p:cNvSpPr txBox="1">
            <a:spLocks noGrp="1"/>
          </p:cNvSpPr>
          <p:nvPr>
            <p:ph type="sldNum" idx="12"/>
          </p:nvPr>
        </p:nvSpPr>
        <p:spPr>
          <a:xfrm>
            <a:off x="3884613" y="8685214"/>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AU"/>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8c665a8bff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g8c665a8bff_1_0: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solidFill>
                  <a:srgbClr val="000000"/>
                </a:solidFill>
                <a:highlight>
                  <a:srgbClr val="FFFF00"/>
                </a:highlight>
              </a:rPr>
              <a:t>@Mia - how are we addressing this emphasis on video?</a:t>
            </a:r>
            <a:endParaRPr>
              <a:solidFill>
                <a:srgbClr val="000000"/>
              </a:solidFill>
              <a:highlight>
                <a:srgbClr val="FFFF00"/>
              </a:highlight>
            </a:endParaRPr>
          </a:p>
          <a:p>
            <a:pPr marL="0" lvl="0" indent="0" algn="l" rtl="0">
              <a:spcBef>
                <a:spcPts val="0"/>
              </a:spcBef>
              <a:spcAft>
                <a:spcPts val="0"/>
              </a:spcAft>
              <a:buNone/>
            </a:pPr>
            <a:endParaRPr sz="200">
              <a:solidFill>
                <a:srgbClr val="000000"/>
              </a:solidFill>
              <a:highlight>
                <a:srgbClr val="FFFF00"/>
              </a:highlight>
            </a:endParaRPr>
          </a:p>
          <a:p>
            <a:pPr marL="0" lvl="0" indent="0" algn="l" rtl="0">
              <a:lnSpc>
                <a:spcPct val="90000"/>
              </a:lnSpc>
              <a:spcBef>
                <a:spcPts val="0"/>
              </a:spcBef>
              <a:spcAft>
                <a:spcPts val="0"/>
              </a:spcAft>
              <a:buClr>
                <a:schemeClr val="dk1"/>
              </a:buClr>
              <a:buSzPts val="1850"/>
              <a:buFont typeface="Arial"/>
              <a:buNone/>
            </a:pPr>
            <a:r>
              <a:rPr lang="en-AU" sz="1050" b="1"/>
              <a:t>Solution</a:t>
            </a:r>
            <a:br>
              <a:rPr lang="en-AU" sz="1050"/>
            </a:br>
            <a:br>
              <a:rPr lang="en-AU" sz="1050"/>
            </a:br>
            <a:r>
              <a:rPr lang="en-AU" sz="1050"/>
              <a:t>The cloud phone system works wherever you work. Once you unplug in your office and plug in at home it will operate exactly the same. All you need is internet access</a:t>
            </a:r>
            <a:br>
              <a:rPr lang="en-AU" sz="1050"/>
            </a:br>
            <a:br>
              <a:rPr lang="en-AU" sz="1050"/>
            </a:br>
            <a:r>
              <a:rPr lang="en-AU" sz="1050"/>
              <a:t>Its features include 3 way calling and speaker, so you can easily add new callers in for conversations with multiple people in meeting both off and on site.</a:t>
            </a:r>
            <a:br>
              <a:rPr lang="en-AU" sz="1050"/>
            </a:br>
            <a:br>
              <a:rPr lang="en-AU" sz="1050"/>
            </a:br>
            <a:r>
              <a:rPr lang="en-AU" sz="1050"/>
              <a:t>These phone systems allow for business continuity, if you  change the way you operate, this solution allows business to operate as usual</a:t>
            </a:r>
            <a:r>
              <a:rPr lang="en-AU" sz="942"/>
              <a:t>.</a:t>
            </a:r>
            <a:endParaRPr sz="1800"/>
          </a:p>
          <a:p>
            <a:pPr marL="0" lvl="0" indent="0" algn="l" rtl="0">
              <a:spcBef>
                <a:spcPts val="0"/>
              </a:spcBef>
              <a:spcAft>
                <a:spcPts val="0"/>
              </a:spcAft>
              <a:buNone/>
            </a:pPr>
            <a:endParaRPr sz="200">
              <a:solidFill>
                <a:srgbClr val="000000"/>
              </a:solidFill>
              <a:highlight>
                <a:srgbClr val="FFFF00"/>
              </a:highlight>
            </a:endParaRPr>
          </a:p>
        </p:txBody>
      </p:sp>
      <p:sp>
        <p:nvSpPr>
          <p:cNvPr id="146" name="Google Shape;146;g8c665a8bff_1_0: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5: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1700"/>
              <a:buFont typeface="Arial"/>
              <a:buNone/>
            </a:pPr>
            <a:r>
              <a:rPr lang="en-AU" sz="1150" b="1"/>
              <a:t>Solution</a:t>
            </a:r>
            <a:endParaRPr sz="1150" b="1"/>
          </a:p>
          <a:p>
            <a:pPr marL="0" lvl="0" indent="0" algn="l" rtl="0">
              <a:lnSpc>
                <a:spcPct val="80000"/>
              </a:lnSpc>
              <a:spcBef>
                <a:spcPts val="1000"/>
              </a:spcBef>
              <a:spcAft>
                <a:spcPts val="0"/>
              </a:spcAft>
              <a:buClr>
                <a:schemeClr val="dk1"/>
              </a:buClr>
              <a:buSzPts val="1700"/>
              <a:buFont typeface="Arial"/>
              <a:buNone/>
            </a:pPr>
            <a:r>
              <a:rPr lang="en-AU" sz="1150"/>
              <a:t>Firstly we speak in plain English and will explain everything in layman's terms, avoiding the telco jargon.</a:t>
            </a:r>
            <a:endParaRPr sz="1150"/>
          </a:p>
          <a:p>
            <a:pPr marL="0" lvl="0" indent="0" algn="l" rtl="0">
              <a:lnSpc>
                <a:spcPct val="80000"/>
              </a:lnSpc>
              <a:spcBef>
                <a:spcPts val="1000"/>
              </a:spcBef>
              <a:spcAft>
                <a:spcPts val="0"/>
              </a:spcAft>
              <a:buClr>
                <a:schemeClr val="dk1"/>
              </a:buClr>
              <a:buSzPts val="1700"/>
              <a:buFont typeface="Arial"/>
              <a:buNone/>
            </a:pPr>
            <a:r>
              <a:rPr lang="en-AU" sz="1150"/>
              <a:t>We hand hold through the onboarding process and only ask you provide us with 3 things which are easy to attain.</a:t>
            </a:r>
            <a:br>
              <a:rPr lang="en-AU" sz="1150"/>
            </a:br>
            <a:r>
              <a:rPr lang="en-AU" sz="1150"/>
              <a:t>Copy of bill</a:t>
            </a:r>
            <a:br>
              <a:rPr lang="en-AU" sz="1150"/>
            </a:br>
            <a:r>
              <a:rPr lang="en-AU" sz="1150"/>
              <a:t>Call flow</a:t>
            </a:r>
            <a:br>
              <a:rPr lang="en-AU" sz="1150"/>
            </a:br>
            <a:r>
              <a:rPr lang="en-AU" sz="1150"/>
              <a:t>Recordings</a:t>
            </a:r>
            <a:br>
              <a:rPr lang="en-AU" sz="1150"/>
            </a:br>
            <a:br>
              <a:rPr lang="en-AU" sz="1150"/>
            </a:br>
            <a:r>
              <a:rPr lang="en-AU" sz="1150"/>
              <a:t>When we have this information, we configure the handsets so you can plug in and go, no IT technician is required and we have 7 day technical support to walk you through.</a:t>
            </a:r>
            <a:br>
              <a:rPr lang="en-AU" sz="1150"/>
            </a:br>
            <a:br>
              <a:rPr lang="en-AU" sz="1150"/>
            </a:br>
            <a:r>
              <a:rPr lang="en-AU" sz="1150"/>
              <a:t>Plus, with all your telco on 1 bill, it takes the strain off finance team.</a:t>
            </a:r>
            <a:br>
              <a:rPr lang="en-AU" sz="1150"/>
            </a:br>
            <a:br>
              <a:rPr lang="en-AU" sz="1150"/>
            </a:br>
            <a:br>
              <a:rPr lang="en-AU" sz="1150"/>
            </a:br>
            <a:r>
              <a:rPr lang="en-AU" sz="1150"/>
              <a:t>1. make sure your internet is working properly</a:t>
            </a:r>
            <a:endParaRPr sz="1150"/>
          </a:p>
          <a:p>
            <a:pPr marL="0" lvl="0" indent="0" algn="l" rtl="0">
              <a:lnSpc>
                <a:spcPct val="80000"/>
              </a:lnSpc>
              <a:spcBef>
                <a:spcPts val="1000"/>
              </a:spcBef>
              <a:spcAft>
                <a:spcPts val="0"/>
              </a:spcAft>
              <a:buClr>
                <a:schemeClr val="dk1"/>
              </a:buClr>
              <a:buSzPts val="1700"/>
              <a:buFont typeface="Arial"/>
              <a:buNone/>
            </a:pPr>
            <a:r>
              <a:rPr lang="en-AU" sz="1150"/>
              <a:t>2. Make sure the type of handsets matches the office requirements</a:t>
            </a:r>
            <a:endParaRPr sz="1150"/>
          </a:p>
          <a:p>
            <a:pPr marL="0" lvl="0" indent="0" algn="l" rtl="0">
              <a:lnSpc>
                <a:spcPct val="80000"/>
              </a:lnSpc>
              <a:spcBef>
                <a:spcPts val="1000"/>
              </a:spcBef>
              <a:spcAft>
                <a:spcPts val="0"/>
              </a:spcAft>
              <a:buClr>
                <a:schemeClr val="dk1"/>
              </a:buClr>
              <a:buSzPts val="1700"/>
              <a:buFont typeface="Arial"/>
              <a:buNone/>
            </a:pPr>
            <a:r>
              <a:rPr lang="en-AU" sz="1150"/>
              <a:t>2 Check call flow works on dummy numbers according to the way you want them to land in office</a:t>
            </a:r>
            <a:endParaRPr sz="1150"/>
          </a:p>
          <a:p>
            <a:pPr marL="0" lvl="0" indent="0" algn="l" rtl="0">
              <a:lnSpc>
                <a:spcPct val="80000"/>
              </a:lnSpc>
              <a:spcBef>
                <a:spcPts val="1000"/>
              </a:spcBef>
              <a:spcAft>
                <a:spcPts val="0"/>
              </a:spcAft>
              <a:buClr>
                <a:schemeClr val="dk1"/>
              </a:buClr>
              <a:buSzPts val="1700"/>
              <a:buFont typeface="Arial"/>
              <a:buNone/>
            </a:pPr>
            <a:r>
              <a:rPr lang="en-AU" sz="1150"/>
              <a:t>4. </a:t>
            </a:r>
            <a:endParaRPr sz="1150"/>
          </a:p>
          <a:p>
            <a:pPr marL="0" lvl="0" indent="0" algn="l" rtl="0">
              <a:spcBef>
                <a:spcPts val="0"/>
              </a:spcBef>
              <a:spcAft>
                <a:spcPts val="0"/>
              </a:spcAft>
              <a:buNone/>
            </a:pPr>
            <a:endParaRPr sz="300"/>
          </a:p>
        </p:txBody>
      </p:sp>
      <p:sp>
        <p:nvSpPr>
          <p:cNvPr id="155" name="Google Shape;15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rgbClr val="F2F6DD"/>
        </a:solid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pic>
        <p:nvPicPr>
          <p:cNvPr id="27" name="Google Shape;27;p3" descr="A picture containing game&#10;&#10;Description automatically generated"/>
          <p:cNvPicPr preferRelativeResize="0"/>
          <p:nvPr/>
        </p:nvPicPr>
        <p:blipFill rotWithShape="1">
          <a:blip r:embed="rId2">
            <a:alphaModFix/>
          </a:blip>
          <a:srcRect/>
          <a:stretch/>
        </p:blipFill>
        <p:spPr>
          <a:xfrm>
            <a:off x="10506222" y="5563037"/>
            <a:ext cx="1365738" cy="122785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rgbClr val="F2F6DD"/>
        </a:solidFill>
        <a:effectLst/>
      </p:bgPr>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pic>
        <p:nvPicPr>
          <p:cNvPr id="35" name="Google Shape;35;p4" descr="A picture containing game&#10;&#10;Description automatically generated"/>
          <p:cNvPicPr preferRelativeResize="0"/>
          <p:nvPr/>
        </p:nvPicPr>
        <p:blipFill rotWithShape="1">
          <a:blip r:embed="rId2">
            <a:alphaModFix/>
          </a:blip>
          <a:srcRect/>
          <a:stretch/>
        </p:blipFill>
        <p:spPr>
          <a:xfrm>
            <a:off x="10506222" y="5563037"/>
            <a:ext cx="1365738" cy="12278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89"/>
        <p:cNvGrpSpPr/>
        <p:nvPr/>
      </p:nvGrpSpPr>
      <p:grpSpPr>
        <a:xfrm>
          <a:off x="0" y="0"/>
          <a:ext cx="0" cy="0"/>
          <a:chOff x="0" y="0"/>
          <a:chExt cx="0" cy="0"/>
        </a:xfrm>
      </p:grpSpPr>
      <p:pic>
        <p:nvPicPr>
          <p:cNvPr id="90" name="Google Shape;90;p13"/>
          <p:cNvPicPr preferRelativeResize="0"/>
          <p:nvPr/>
        </p:nvPicPr>
        <p:blipFill>
          <a:blip r:embed="rId3">
            <a:alphaModFix/>
          </a:blip>
          <a:stretch>
            <a:fillRect/>
          </a:stretch>
        </p:blipFill>
        <p:spPr>
          <a:xfrm>
            <a:off x="-118533" y="-152400"/>
            <a:ext cx="12462931" cy="70103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p22"/>
          <p:cNvSpPr txBox="1">
            <a:spLocks noGrp="1"/>
          </p:cNvSpPr>
          <p:nvPr>
            <p:ph type="body" idx="1"/>
          </p:nvPr>
        </p:nvSpPr>
        <p:spPr>
          <a:xfrm>
            <a:off x="4495568" y="1442201"/>
            <a:ext cx="3427200" cy="43638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000"/>
              <a:buNone/>
            </a:pPr>
            <a:r>
              <a:rPr lang="en-AU" sz="2050" b="1"/>
              <a:t>Scenario 3</a:t>
            </a:r>
            <a:br>
              <a:rPr lang="en-AU" sz="2050"/>
            </a:br>
            <a:br>
              <a:rPr lang="en-AU" sz="2050"/>
            </a:br>
            <a:r>
              <a:rPr lang="en-AU" sz="2050"/>
              <a:t>“The market is saturated with different telcos offering cloud products, how do I know which one to choose and for the price?”</a:t>
            </a:r>
            <a:endParaRPr/>
          </a:p>
        </p:txBody>
      </p:sp>
      <p:cxnSp>
        <p:nvCxnSpPr>
          <p:cNvPr id="166" name="Google Shape;166;p22"/>
          <p:cNvCxnSpPr/>
          <p:nvPr/>
        </p:nvCxnSpPr>
        <p:spPr>
          <a:xfrm>
            <a:off x="8129871" y="1412488"/>
            <a:ext cx="0" cy="3657600"/>
          </a:xfrm>
          <a:prstGeom prst="straightConnector1">
            <a:avLst/>
          </a:prstGeom>
          <a:noFill/>
          <a:ln w="12700" cap="flat" cmpd="sng">
            <a:solidFill>
              <a:srgbClr val="7F7F7F"/>
            </a:solidFill>
            <a:prstDash val="solid"/>
            <a:miter lim="800000"/>
            <a:headEnd type="none" w="sm" len="sm"/>
            <a:tailEnd type="none" w="sm" len="sm"/>
          </a:ln>
        </p:spPr>
      </p:cxnSp>
      <p:sp>
        <p:nvSpPr>
          <p:cNvPr id="167" name="Google Shape;167;p22"/>
          <p:cNvSpPr txBox="1">
            <a:spLocks noGrp="1"/>
          </p:cNvSpPr>
          <p:nvPr>
            <p:ph type="body" idx="2"/>
          </p:nvPr>
        </p:nvSpPr>
        <p:spPr>
          <a:xfrm>
            <a:off x="8566479" y="1341939"/>
            <a:ext cx="3197700" cy="43638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en-AU" sz="2050" b="1"/>
              <a:t>Solution</a:t>
            </a:r>
            <a:br>
              <a:rPr lang="en-AU" sz="2050"/>
            </a:br>
            <a:br>
              <a:rPr lang="en-AU" sz="2050"/>
            </a:br>
            <a:r>
              <a:rPr lang="en-AU" sz="2050" b="1"/>
              <a:t>What to avoid</a:t>
            </a:r>
            <a:endParaRPr sz="2050" b="1"/>
          </a:p>
          <a:p>
            <a:pPr marL="457200" lvl="0" indent="-358775" algn="l" rtl="0">
              <a:lnSpc>
                <a:spcPct val="80000"/>
              </a:lnSpc>
              <a:spcBef>
                <a:spcPts val="0"/>
              </a:spcBef>
              <a:spcAft>
                <a:spcPts val="0"/>
              </a:spcAft>
              <a:buSzPts val="2050"/>
              <a:buChar char="➔"/>
            </a:pPr>
            <a:r>
              <a:rPr lang="en-AU" sz="2050"/>
              <a:t>Hard sell </a:t>
            </a:r>
            <a:endParaRPr sz="2050"/>
          </a:p>
          <a:p>
            <a:pPr marL="0" lvl="0" indent="0" algn="l" rtl="0">
              <a:lnSpc>
                <a:spcPct val="80000"/>
              </a:lnSpc>
              <a:spcBef>
                <a:spcPts val="0"/>
              </a:spcBef>
              <a:spcAft>
                <a:spcPts val="0"/>
              </a:spcAft>
              <a:buNone/>
            </a:pPr>
            <a:endParaRPr sz="2050"/>
          </a:p>
          <a:p>
            <a:pPr marL="0" lvl="0" indent="0" algn="l" rtl="0">
              <a:lnSpc>
                <a:spcPct val="80000"/>
              </a:lnSpc>
              <a:spcBef>
                <a:spcPts val="0"/>
              </a:spcBef>
              <a:spcAft>
                <a:spcPts val="0"/>
              </a:spcAft>
              <a:buNone/>
            </a:pPr>
            <a:r>
              <a:rPr lang="en-AU" sz="2050" b="1"/>
              <a:t>What to look for</a:t>
            </a:r>
            <a:endParaRPr sz="2050" b="1"/>
          </a:p>
          <a:p>
            <a:pPr marL="457200" lvl="0" indent="-358775" algn="l" rtl="0">
              <a:lnSpc>
                <a:spcPct val="80000"/>
              </a:lnSpc>
              <a:spcBef>
                <a:spcPts val="0"/>
              </a:spcBef>
              <a:spcAft>
                <a:spcPts val="0"/>
              </a:spcAft>
              <a:buSzPts val="2050"/>
              <a:buChar char="➔"/>
            </a:pPr>
            <a:r>
              <a:rPr lang="en-AU" sz="2050"/>
              <a:t>Best intentions</a:t>
            </a:r>
            <a:endParaRPr sz="2050"/>
          </a:p>
          <a:p>
            <a:pPr marL="457200" lvl="0" indent="-358775" algn="l" rtl="0">
              <a:lnSpc>
                <a:spcPct val="80000"/>
              </a:lnSpc>
              <a:spcBef>
                <a:spcPts val="0"/>
              </a:spcBef>
              <a:spcAft>
                <a:spcPts val="0"/>
              </a:spcAft>
              <a:buSzPts val="2050"/>
              <a:buChar char="➔"/>
            </a:pPr>
            <a:r>
              <a:rPr lang="en-AU" sz="2050"/>
              <a:t>Free bill analysis</a:t>
            </a:r>
            <a:endParaRPr sz="2050"/>
          </a:p>
          <a:p>
            <a:pPr marL="457200" lvl="0" indent="-358775" algn="l" rtl="0">
              <a:lnSpc>
                <a:spcPct val="80000"/>
              </a:lnSpc>
              <a:spcBef>
                <a:spcPts val="0"/>
              </a:spcBef>
              <a:spcAft>
                <a:spcPts val="0"/>
              </a:spcAft>
              <a:buSzPts val="2050"/>
              <a:buChar char="➔"/>
            </a:pPr>
            <a:r>
              <a:rPr lang="en-AU" sz="2050"/>
              <a:t>Consultative approach  rather than being told what you need</a:t>
            </a:r>
            <a:endParaRPr sz="2000"/>
          </a:p>
        </p:txBody>
      </p:sp>
      <p:pic>
        <p:nvPicPr>
          <p:cNvPr id="168" name="Google Shape;168;p22"/>
          <p:cNvPicPr preferRelativeResize="0"/>
          <p:nvPr/>
        </p:nvPicPr>
        <p:blipFill>
          <a:blip r:embed="rId3">
            <a:alphaModFix/>
          </a:blip>
          <a:stretch>
            <a:fillRect/>
          </a:stretch>
        </p:blipFill>
        <p:spPr>
          <a:xfrm>
            <a:off x="-19725" y="0"/>
            <a:ext cx="3918845" cy="685799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sp>
        <p:nvSpPr>
          <p:cNvPr id="173" name="Google Shape;173;p23"/>
          <p:cNvSpPr txBox="1">
            <a:spLocks noGrp="1"/>
          </p:cNvSpPr>
          <p:nvPr>
            <p:ph type="body" idx="1"/>
          </p:nvPr>
        </p:nvSpPr>
        <p:spPr>
          <a:xfrm>
            <a:off x="4380818" y="1313339"/>
            <a:ext cx="3427200" cy="4363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AU" sz="2050" b="1"/>
              <a:t>Scenario 4</a:t>
            </a:r>
            <a:endParaRPr sz="2050" b="1"/>
          </a:p>
          <a:p>
            <a:pPr marL="0" lvl="0" indent="0" algn="l" rtl="0">
              <a:lnSpc>
                <a:spcPct val="90000"/>
              </a:lnSpc>
              <a:spcBef>
                <a:spcPts val="1000"/>
              </a:spcBef>
              <a:spcAft>
                <a:spcPts val="0"/>
              </a:spcAft>
              <a:buClr>
                <a:schemeClr val="dk1"/>
              </a:buClr>
              <a:buSzPts val="2000"/>
              <a:buNone/>
            </a:pPr>
            <a:r>
              <a:rPr lang="en-AU" sz="2000"/>
              <a:t>“Our staff operate 60% in the field, and 40% behind a desk (mix of office and field).</a:t>
            </a:r>
            <a:br>
              <a:rPr lang="en-AU" sz="2000"/>
            </a:br>
            <a:br>
              <a:rPr lang="en-AU" sz="2000"/>
            </a:br>
            <a:r>
              <a:rPr lang="en-AU" sz="2000"/>
              <a:t>Why don’t we just supply them with a mobile?”</a:t>
            </a:r>
            <a:endParaRPr/>
          </a:p>
        </p:txBody>
      </p:sp>
      <p:cxnSp>
        <p:nvCxnSpPr>
          <p:cNvPr id="174" name="Google Shape;174;p23"/>
          <p:cNvCxnSpPr/>
          <p:nvPr/>
        </p:nvCxnSpPr>
        <p:spPr>
          <a:xfrm>
            <a:off x="8129871" y="1412488"/>
            <a:ext cx="0" cy="3657600"/>
          </a:xfrm>
          <a:prstGeom prst="straightConnector1">
            <a:avLst/>
          </a:prstGeom>
          <a:noFill/>
          <a:ln w="12700" cap="flat" cmpd="sng">
            <a:solidFill>
              <a:srgbClr val="7F7F7F"/>
            </a:solidFill>
            <a:prstDash val="solid"/>
            <a:miter lim="800000"/>
            <a:headEnd type="none" w="sm" len="sm"/>
            <a:tailEnd type="none" w="sm" len="sm"/>
          </a:ln>
        </p:spPr>
      </p:cxnSp>
      <p:sp>
        <p:nvSpPr>
          <p:cNvPr id="175" name="Google Shape;175;p23"/>
          <p:cNvSpPr txBox="1">
            <a:spLocks noGrp="1"/>
          </p:cNvSpPr>
          <p:nvPr>
            <p:ph type="body" idx="2"/>
          </p:nvPr>
        </p:nvSpPr>
        <p:spPr>
          <a:xfrm>
            <a:off x="8451604" y="1247076"/>
            <a:ext cx="3197700" cy="4363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AU" sz="2050" b="1"/>
              <a:t>Solution</a:t>
            </a:r>
            <a:br>
              <a:rPr lang="en-AU" sz="2000"/>
            </a:br>
            <a:br>
              <a:rPr lang="en-AU" sz="2000"/>
            </a:br>
            <a:r>
              <a:rPr lang="en-AU" sz="2000"/>
              <a:t>Mobile only solution is not a comprehensive solution. </a:t>
            </a:r>
            <a:endParaRPr sz="2000"/>
          </a:p>
          <a:p>
            <a:pPr marL="0" lvl="0" indent="0" algn="l" rtl="0">
              <a:lnSpc>
                <a:spcPct val="90000"/>
              </a:lnSpc>
              <a:spcBef>
                <a:spcPts val="0"/>
              </a:spcBef>
              <a:spcAft>
                <a:spcPts val="0"/>
              </a:spcAft>
              <a:buClr>
                <a:schemeClr val="dk1"/>
              </a:buClr>
              <a:buSzPts val="2000"/>
              <a:buNone/>
            </a:pPr>
            <a:endParaRPr sz="2000"/>
          </a:p>
          <a:p>
            <a:pPr marL="0" lvl="0" indent="0" algn="l" rtl="0">
              <a:lnSpc>
                <a:spcPct val="90000"/>
              </a:lnSpc>
              <a:spcBef>
                <a:spcPts val="0"/>
              </a:spcBef>
              <a:spcAft>
                <a:spcPts val="0"/>
              </a:spcAft>
              <a:buClr>
                <a:schemeClr val="dk1"/>
              </a:buClr>
              <a:buSzPts val="2000"/>
              <a:buNone/>
            </a:pPr>
            <a:r>
              <a:rPr lang="en-AU" sz="2000"/>
              <a:t>Use mobile to compliment the office cloud phone system. </a:t>
            </a:r>
            <a:endParaRPr sz="2000"/>
          </a:p>
          <a:p>
            <a:pPr marL="0" lvl="0" indent="0" algn="l" rtl="0">
              <a:lnSpc>
                <a:spcPct val="90000"/>
              </a:lnSpc>
              <a:spcBef>
                <a:spcPts val="0"/>
              </a:spcBef>
              <a:spcAft>
                <a:spcPts val="0"/>
              </a:spcAft>
              <a:buClr>
                <a:schemeClr val="dk1"/>
              </a:buClr>
              <a:buSzPts val="2000"/>
              <a:buNone/>
            </a:pPr>
            <a:endParaRPr sz="2000"/>
          </a:p>
          <a:p>
            <a:pPr marL="0" lvl="0" indent="0" algn="l" rtl="0">
              <a:spcBef>
                <a:spcPts val="0"/>
              </a:spcBef>
              <a:spcAft>
                <a:spcPts val="0"/>
              </a:spcAft>
              <a:buClr>
                <a:schemeClr val="dk1"/>
              </a:buClr>
              <a:buSzPts val="2000"/>
              <a:buNone/>
            </a:pPr>
            <a:r>
              <a:rPr lang="en-AU" sz="2000"/>
              <a:t>SIM-only plans are inexpensive.</a:t>
            </a:r>
            <a:endParaRPr sz="2000"/>
          </a:p>
        </p:txBody>
      </p:sp>
      <p:pic>
        <p:nvPicPr>
          <p:cNvPr id="176" name="Google Shape;176;p23"/>
          <p:cNvPicPr preferRelativeResize="0"/>
          <p:nvPr/>
        </p:nvPicPr>
        <p:blipFill>
          <a:blip r:embed="rId3">
            <a:alphaModFix/>
          </a:blip>
          <a:stretch>
            <a:fillRect/>
          </a:stretch>
        </p:blipFill>
        <p:spPr>
          <a:xfrm>
            <a:off x="-19725" y="0"/>
            <a:ext cx="3918845" cy="685799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81"/>
        <p:cNvGrpSpPr/>
        <p:nvPr/>
      </p:nvGrpSpPr>
      <p:grpSpPr>
        <a:xfrm>
          <a:off x="0" y="0"/>
          <a:ext cx="0" cy="0"/>
          <a:chOff x="0" y="0"/>
          <a:chExt cx="0" cy="0"/>
        </a:xfrm>
      </p:grpSpPr>
      <p:sp>
        <p:nvSpPr>
          <p:cNvPr id="182" name="Google Shape;182;p24"/>
          <p:cNvSpPr txBox="1">
            <a:spLocks noGrp="1"/>
          </p:cNvSpPr>
          <p:nvPr>
            <p:ph type="body" idx="1"/>
          </p:nvPr>
        </p:nvSpPr>
        <p:spPr>
          <a:xfrm>
            <a:off x="4760400" y="1253400"/>
            <a:ext cx="6321000" cy="4351200"/>
          </a:xfrm>
          <a:prstGeom prst="rect">
            <a:avLst/>
          </a:prstGeom>
        </p:spPr>
        <p:txBody>
          <a:bodyPr spcFirstLastPara="1" wrap="square" lIns="91425" tIns="45700" rIns="91425" bIns="45700" anchor="t" anchorCtr="0">
            <a:noAutofit/>
          </a:bodyPr>
          <a:lstStyle/>
          <a:p>
            <a:pPr marL="457200" lvl="0" indent="-387350" algn="l" rtl="0">
              <a:spcBef>
                <a:spcPts val="1000"/>
              </a:spcBef>
              <a:spcAft>
                <a:spcPts val="0"/>
              </a:spcAft>
              <a:buSzPts val="2500"/>
              <a:buFont typeface="Roboto"/>
              <a:buAutoNum type="arabicPeriod"/>
            </a:pPr>
            <a:r>
              <a:rPr lang="en-AU" sz="2700">
                <a:latin typeface="Roboto"/>
                <a:ea typeface="Roboto"/>
                <a:cs typeface="Roboto"/>
                <a:sym typeface="Roboto"/>
              </a:rPr>
              <a:t>Is your internet sufficient enough to enable your transition to the cloud?</a:t>
            </a:r>
            <a:endParaRPr sz="2700">
              <a:latin typeface="Roboto"/>
              <a:ea typeface="Roboto"/>
              <a:cs typeface="Roboto"/>
              <a:sym typeface="Roboto"/>
            </a:endParaRPr>
          </a:p>
          <a:p>
            <a:pPr marL="0" lvl="0" indent="0" algn="l" rtl="0">
              <a:spcBef>
                <a:spcPts val="1000"/>
              </a:spcBef>
              <a:spcAft>
                <a:spcPts val="0"/>
              </a:spcAft>
              <a:buClr>
                <a:schemeClr val="dk1"/>
              </a:buClr>
              <a:buSzPts val="1100"/>
              <a:buFont typeface="Arial"/>
              <a:buNone/>
            </a:pPr>
            <a:endParaRPr sz="2700">
              <a:latin typeface="Roboto"/>
              <a:ea typeface="Roboto"/>
              <a:cs typeface="Roboto"/>
              <a:sym typeface="Roboto"/>
            </a:endParaRPr>
          </a:p>
          <a:p>
            <a:pPr marL="457200" lvl="0" indent="-387350" algn="l" rtl="0">
              <a:spcBef>
                <a:spcPts val="1000"/>
              </a:spcBef>
              <a:spcAft>
                <a:spcPts val="0"/>
              </a:spcAft>
              <a:buSzPts val="2500"/>
              <a:buFont typeface="Roboto"/>
              <a:buAutoNum type="arabicPeriod"/>
            </a:pPr>
            <a:r>
              <a:rPr lang="en-AU" sz="2700">
                <a:latin typeface="Roboto"/>
                <a:ea typeface="Roboto"/>
                <a:cs typeface="Roboto"/>
                <a:sym typeface="Roboto"/>
              </a:rPr>
              <a:t>Is your current handset wifi enabled?</a:t>
            </a:r>
            <a:endParaRPr sz="2700">
              <a:latin typeface="Roboto"/>
              <a:ea typeface="Roboto"/>
              <a:cs typeface="Roboto"/>
              <a:sym typeface="Roboto"/>
            </a:endParaRPr>
          </a:p>
          <a:p>
            <a:pPr marL="457200" lvl="0" indent="0" algn="l" rtl="0">
              <a:spcBef>
                <a:spcPts val="1000"/>
              </a:spcBef>
              <a:spcAft>
                <a:spcPts val="0"/>
              </a:spcAft>
              <a:buNone/>
            </a:pPr>
            <a:endParaRPr sz="2700">
              <a:latin typeface="Roboto"/>
              <a:ea typeface="Roboto"/>
              <a:cs typeface="Roboto"/>
              <a:sym typeface="Roboto"/>
            </a:endParaRPr>
          </a:p>
          <a:p>
            <a:pPr marL="457200" lvl="0" indent="-387350" algn="l" rtl="0">
              <a:spcBef>
                <a:spcPts val="1000"/>
              </a:spcBef>
              <a:spcAft>
                <a:spcPts val="0"/>
              </a:spcAft>
              <a:buSzPts val="2500"/>
              <a:buFont typeface="Roboto"/>
              <a:buAutoNum type="arabicPeriod"/>
            </a:pPr>
            <a:r>
              <a:rPr lang="en-AU" sz="2700">
                <a:latin typeface="Roboto"/>
                <a:ea typeface="Roboto"/>
                <a:cs typeface="Roboto"/>
                <a:sym typeface="Roboto"/>
              </a:rPr>
              <a:t>Do you need additional flexibility to route work calls to mobile and PC devices?</a:t>
            </a:r>
            <a:endParaRPr sz="3500" b="1">
              <a:latin typeface="Roboto"/>
              <a:ea typeface="Roboto"/>
              <a:cs typeface="Roboto"/>
              <a:sym typeface="Roboto"/>
            </a:endParaRPr>
          </a:p>
        </p:txBody>
      </p:sp>
      <p:pic>
        <p:nvPicPr>
          <p:cNvPr id="183" name="Google Shape;183;p24"/>
          <p:cNvPicPr preferRelativeResize="0"/>
          <p:nvPr/>
        </p:nvPicPr>
        <p:blipFill>
          <a:blip r:embed="rId3">
            <a:alphaModFix/>
          </a:blip>
          <a:stretch>
            <a:fillRect/>
          </a:stretch>
        </p:blipFill>
        <p:spPr>
          <a:xfrm>
            <a:off x="-4" y="0"/>
            <a:ext cx="3918855" cy="685799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p25"/>
          <p:cNvSpPr/>
          <p:nvPr/>
        </p:nvSpPr>
        <p:spPr>
          <a:xfrm>
            <a:off x="9661050" y="5405400"/>
            <a:ext cx="2424300" cy="1452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solidFill>
                <a:schemeClr val="lt1"/>
              </a:solidFill>
            </a:endParaRPr>
          </a:p>
        </p:txBody>
      </p:sp>
      <p:sp>
        <p:nvSpPr>
          <p:cNvPr id="190" name="Google Shape;190;p25"/>
          <p:cNvSpPr txBox="1">
            <a:spLocks noGrp="1"/>
          </p:cNvSpPr>
          <p:nvPr>
            <p:ph type="title"/>
          </p:nvPr>
        </p:nvSpPr>
        <p:spPr>
          <a:xfrm>
            <a:off x="447575" y="117100"/>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AU">
                <a:solidFill>
                  <a:srgbClr val="282928"/>
                </a:solidFill>
                <a:latin typeface="Roboto"/>
                <a:ea typeface="Roboto"/>
                <a:cs typeface="Roboto"/>
                <a:sym typeface="Roboto"/>
              </a:rPr>
              <a:t>Moving to the Cloud - a step by step</a:t>
            </a:r>
            <a:endParaRPr>
              <a:solidFill>
                <a:srgbClr val="282928"/>
              </a:solidFill>
              <a:latin typeface="Roboto"/>
              <a:ea typeface="Roboto"/>
              <a:cs typeface="Roboto"/>
              <a:sym typeface="Roboto"/>
            </a:endParaRPr>
          </a:p>
        </p:txBody>
      </p:sp>
      <p:sp>
        <p:nvSpPr>
          <p:cNvPr id="191" name="Google Shape;191;p25"/>
          <p:cNvSpPr/>
          <p:nvPr/>
        </p:nvSpPr>
        <p:spPr>
          <a:xfrm>
            <a:off x="-437525" y="1442800"/>
            <a:ext cx="7543500" cy="1574100"/>
          </a:xfrm>
          <a:prstGeom prst="parallelogram">
            <a:avLst>
              <a:gd name="adj" fmla="val 25000"/>
            </a:avLst>
          </a:prstGeom>
          <a:solidFill>
            <a:srgbClr val="F2F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5"/>
          <p:cNvSpPr/>
          <p:nvPr/>
        </p:nvSpPr>
        <p:spPr>
          <a:xfrm rot="10800000">
            <a:off x="7403475" y="1442800"/>
            <a:ext cx="5392200" cy="1574100"/>
          </a:xfrm>
          <a:prstGeom prst="parallelogram">
            <a:avLst>
              <a:gd name="adj" fmla="val 25000"/>
            </a:avLst>
          </a:prstGeom>
          <a:solidFill>
            <a:srgbClr val="F2F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5"/>
          <p:cNvSpPr txBox="1"/>
          <p:nvPr/>
        </p:nvSpPr>
        <p:spPr>
          <a:xfrm>
            <a:off x="632263" y="1780075"/>
            <a:ext cx="5433900" cy="63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2200">
                <a:solidFill>
                  <a:srgbClr val="282829"/>
                </a:solidFill>
              </a:rPr>
              <a:t>1) Select a hosted voice solution </a:t>
            </a:r>
            <a:endParaRPr sz="2200">
              <a:solidFill>
                <a:srgbClr val="282829"/>
              </a:solidFill>
            </a:endParaRPr>
          </a:p>
          <a:p>
            <a:pPr marL="0" lvl="0" indent="0" algn="l" rtl="0">
              <a:spcBef>
                <a:spcPts val="0"/>
              </a:spcBef>
              <a:spcAft>
                <a:spcPts val="0"/>
              </a:spcAft>
              <a:buNone/>
            </a:pPr>
            <a:r>
              <a:rPr lang="en-AU" sz="2200">
                <a:solidFill>
                  <a:srgbClr val="282829"/>
                </a:solidFill>
              </a:rPr>
              <a:t>as the right option</a:t>
            </a:r>
            <a:endParaRPr sz="2500"/>
          </a:p>
        </p:txBody>
      </p:sp>
      <p:sp>
        <p:nvSpPr>
          <p:cNvPr id="194" name="Google Shape;194;p25"/>
          <p:cNvSpPr/>
          <p:nvPr/>
        </p:nvSpPr>
        <p:spPr>
          <a:xfrm>
            <a:off x="-437525" y="3255875"/>
            <a:ext cx="7113600" cy="1574100"/>
          </a:xfrm>
          <a:prstGeom prst="parallelogram">
            <a:avLst>
              <a:gd name="adj" fmla="val 25000"/>
            </a:avLst>
          </a:prstGeom>
          <a:solidFill>
            <a:srgbClr val="70D4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5"/>
          <p:cNvSpPr/>
          <p:nvPr/>
        </p:nvSpPr>
        <p:spPr>
          <a:xfrm rot="10800000">
            <a:off x="6907625" y="3255875"/>
            <a:ext cx="5809200" cy="1574100"/>
          </a:xfrm>
          <a:prstGeom prst="parallelogram">
            <a:avLst>
              <a:gd name="adj" fmla="val 25000"/>
            </a:avLst>
          </a:prstGeom>
          <a:solidFill>
            <a:srgbClr val="70D4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5"/>
          <p:cNvSpPr/>
          <p:nvPr/>
        </p:nvSpPr>
        <p:spPr>
          <a:xfrm>
            <a:off x="-504498" y="5068950"/>
            <a:ext cx="6734700" cy="1574100"/>
          </a:xfrm>
          <a:prstGeom prst="parallelogram">
            <a:avLst>
              <a:gd name="adj" fmla="val 25000"/>
            </a:avLst>
          </a:prstGeom>
          <a:solidFill>
            <a:srgbClr val="28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5"/>
          <p:cNvSpPr/>
          <p:nvPr/>
        </p:nvSpPr>
        <p:spPr>
          <a:xfrm rot="10800000">
            <a:off x="6428375" y="5068950"/>
            <a:ext cx="6296100" cy="1574100"/>
          </a:xfrm>
          <a:prstGeom prst="parallelogram">
            <a:avLst>
              <a:gd name="adj" fmla="val 25000"/>
            </a:avLst>
          </a:prstGeom>
          <a:solidFill>
            <a:srgbClr val="28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solidFill>
                <a:schemeClr val="lt1"/>
              </a:solidFill>
            </a:endParaRPr>
          </a:p>
        </p:txBody>
      </p:sp>
      <p:sp>
        <p:nvSpPr>
          <p:cNvPr id="198" name="Google Shape;198;p25"/>
          <p:cNvSpPr txBox="1"/>
          <p:nvPr/>
        </p:nvSpPr>
        <p:spPr>
          <a:xfrm>
            <a:off x="371538" y="3724325"/>
            <a:ext cx="5433900" cy="63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2200">
                <a:solidFill>
                  <a:srgbClr val="282829"/>
                </a:solidFill>
              </a:rPr>
              <a:t>2) Decide on provider</a:t>
            </a:r>
            <a:endParaRPr sz="2500"/>
          </a:p>
        </p:txBody>
      </p:sp>
      <p:sp>
        <p:nvSpPr>
          <p:cNvPr id="199" name="Google Shape;199;p25"/>
          <p:cNvSpPr txBox="1"/>
          <p:nvPr/>
        </p:nvSpPr>
        <p:spPr>
          <a:xfrm>
            <a:off x="371538" y="5537400"/>
            <a:ext cx="5433900" cy="63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2200">
                <a:solidFill>
                  <a:schemeClr val="lt1"/>
                </a:solidFill>
              </a:rPr>
              <a:t>3) Understand what you require in terms of handsets and other equipment</a:t>
            </a:r>
            <a:endParaRPr sz="2500">
              <a:solidFill>
                <a:schemeClr val="lt1"/>
              </a:solidFill>
            </a:endParaRPr>
          </a:p>
        </p:txBody>
      </p:sp>
      <p:sp>
        <p:nvSpPr>
          <p:cNvPr id="200" name="Google Shape;200;p25"/>
          <p:cNvSpPr txBox="1"/>
          <p:nvPr/>
        </p:nvSpPr>
        <p:spPr>
          <a:xfrm>
            <a:off x="7791388" y="2030738"/>
            <a:ext cx="5433900" cy="63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2200">
                <a:solidFill>
                  <a:srgbClr val="282829"/>
                </a:solidFill>
              </a:rPr>
              <a:t>4) Ensure the right internet supply</a:t>
            </a:r>
            <a:endParaRPr sz="2500"/>
          </a:p>
        </p:txBody>
      </p:sp>
      <p:sp>
        <p:nvSpPr>
          <p:cNvPr id="201" name="Google Shape;201;p25"/>
          <p:cNvSpPr txBox="1"/>
          <p:nvPr/>
        </p:nvSpPr>
        <p:spPr>
          <a:xfrm>
            <a:off x="7514272" y="3549850"/>
            <a:ext cx="4301400" cy="63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2200">
                <a:solidFill>
                  <a:srgbClr val="282829"/>
                </a:solidFill>
              </a:rPr>
              <a:t>5) How will calls come into the business and how are they distributed</a:t>
            </a:r>
            <a:endParaRPr sz="2200">
              <a:solidFill>
                <a:srgbClr val="282829"/>
              </a:solidFill>
            </a:endParaRPr>
          </a:p>
        </p:txBody>
      </p:sp>
      <p:sp>
        <p:nvSpPr>
          <p:cNvPr id="202" name="Google Shape;202;p25"/>
          <p:cNvSpPr txBox="1"/>
          <p:nvPr/>
        </p:nvSpPr>
        <p:spPr>
          <a:xfrm>
            <a:off x="7203947" y="5417900"/>
            <a:ext cx="4301400" cy="63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2200">
                <a:solidFill>
                  <a:schemeClr val="lt1"/>
                </a:solidFill>
              </a:rPr>
              <a:t>6) Agree installation timing and process to minimise business interruption</a:t>
            </a:r>
            <a:endParaRPr sz="22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6"/>
          <p:cNvSpPr txBox="1">
            <a:spLocks noGrp="1"/>
          </p:cNvSpPr>
          <p:nvPr>
            <p:ph type="body" idx="1"/>
          </p:nvPr>
        </p:nvSpPr>
        <p:spPr>
          <a:xfrm>
            <a:off x="1119150" y="1379450"/>
            <a:ext cx="5181600" cy="435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960"/>
              <a:buNone/>
            </a:pPr>
            <a:r>
              <a:rPr lang="en-AU" sz="1960">
                <a:latin typeface="Roboto Black"/>
                <a:ea typeface="Roboto Black"/>
                <a:cs typeface="Roboto Black"/>
                <a:sym typeface="Roboto Black"/>
              </a:rPr>
              <a:t>Who we are</a:t>
            </a:r>
            <a:br>
              <a:rPr lang="en-AU" sz="1960"/>
            </a:br>
            <a:r>
              <a:rPr lang="en-AU" sz="2000"/>
              <a:t>We are the telco built for the NFP industry</a:t>
            </a:r>
            <a:endParaRPr sz="1960"/>
          </a:p>
          <a:p>
            <a:pPr marL="0" lvl="0" indent="0" algn="l" rtl="0">
              <a:lnSpc>
                <a:spcPct val="100000"/>
              </a:lnSpc>
              <a:spcBef>
                <a:spcPts val="0"/>
              </a:spcBef>
              <a:spcAft>
                <a:spcPts val="0"/>
              </a:spcAft>
              <a:buClr>
                <a:schemeClr val="dk1"/>
              </a:buClr>
              <a:buSzPts val="1960"/>
              <a:buNone/>
            </a:pPr>
            <a:endParaRPr sz="1960"/>
          </a:p>
          <a:p>
            <a:pPr marL="0" lvl="0" indent="0" algn="l" rtl="0">
              <a:lnSpc>
                <a:spcPct val="100000"/>
              </a:lnSpc>
              <a:spcBef>
                <a:spcPts val="0"/>
              </a:spcBef>
              <a:spcAft>
                <a:spcPts val="0"/>
              </a:spcAft>
              <a:buClr>
                <a:schemeClr val="dk1"/>
              </a:buClr>
              <a:buSzPts val="1960"/>
              <a:buNone/>
            </a:pPr>
            <a:r>
              <a:rPr lang="en-AU" sz="1960">
                <a:latin typeface="Roboto Black"/>
                <a:ea typeface="Roboto Black"/>
                <a:cs typeface="Roboto Black"/>
                <a:sym typeface="Roboto Black"/>
              </a:rPr>
              <a:t>What we do</a:t>
            </a:r>
            <a:endParaRPr sz="1960"/>
          </a:p>
          <a:p>
            <a:pPr marL="457200" lvl="0" indent="-353060" algn="l" rtl="0">
              <a:lnSpc>
                <a:spcPct val="100000"/>
              </a:lnSpc>
              <a:spcBef>
                <a:spcPts val="1000"/>
              </a:spcBef>
              <a:spcAft>
                <a:spcPts val="0"/>
              </a:spcAft>
              <a:buSzPts val="1960"/>
              <a:buChar char="➔"/>
            </a:pPr>
            <a:r>
              <a:rPr lang="en-AU" sz="2000"/>
              <a:t>Cloud phone systems </a:t>
            </a:r>
            <a:endParaRPr sz="2000"/>
          </a:p>
          <a:p>
            <a:pPr marL="457200" lvl="0" indent="-353060" algn="l" rtl="0">
              <a:lnSpc>
                <a:spcPct val="100000"/>
              </a:lnSpc>
              <a:spcBef>
                <a:spcPts val="0"/>
              </a:spcBef>
              <a:spcAft>
                <a:spcPts val="0"/>
              </a:spcAft>
              <a:buSzPts val="1960"/>
              <a:buChar char="➔"/>
            </a:pPr>
            <a:r>
              <a:rPr lang="en-AU" sz="2000"/>
              <a:t>Business nbn</a:t>
            </a:r>
            <a:endParaRPr sz="2000"/>
          </a:p>
          <a:p>
            <a:pPr marL="457200" lvl="0" indent="-353060" algn="l" rtl="0">
              <a:lnSpc>
                <a:spcPct val="100000"/>
              </a:lnSpc>
              <a:spcBef>
                <a:spcPts val="0"/>
              </a:spcBef>
              <a:spcAft>
                <a:spcPts val="0"/>
              </a:spcAft>
              <a:buSzPts val="1960"/>
              <a:buChar char="➔"/>
            </a:pPr>
            <a:r>
              <a:rPr lang="en-AU" sz="2000"/>
              <a:t>Resi nbn</a:t>
            </a:r>
            <a:endParaRPr sz="2000"/>
          </a:p>
          <a:p>
            <a:pPr marL="457200" lvl="0" indent="-353060" algn="l" rtl="0">
              <a:lnSpc>
                <a:spcPct val="100000"/>
              </a:lnSpc>
              <a:spcBef>
                <a:spcPts val="0"/>
              </a:spcBef>
              <a:spcAft>
                <a:spcPts val="0"/>
              </a:spcAft>
              <a:buSzPts val="1960"/>
              <a:buChar char="➔"/>
            </a:pPr>
            <a:r>
              <a:rPr lang="en-AU" sz="2000"/>
              <a:t>Mobile</a:t>
            </a:r>
            <a:br>
              <a:rPr lang="en-AU" sz="1960"/>
            </a:br>
            <a:endParaRPr sz="1960"/>
          </a:p>
          <a:p>
            <a:pPr marL="0" lvl="0" indent="0" algn="l" rtl="0">
              <a:lnSpc>
                <a:spcPct val="100000"/>
              </a:lnSpc>
              <a:spcBef>
                <a:spcPts val="1000"/>
              </a:spcBef>
              <a:spcAft>
                <a:spcPts val="0"/>
              </a:spcAft>
              <a:buNone/>
            </a:pPr>
            <a:r>
              <a:rPr lang="en-AU" sz="1960">
                <a:latin typeface="Roboto Black"/>
                <a:ea typeface="Roboto Black"/>
                <a:cs typeface="Roboto Black"/>
                <a:sym typeface="Roboto Black"/>
              </a:rPr>
              <a:t>How we are different</a:t>
            </a:r>
            <a:br>
              <a:rPr lang="en-AU" sz="1960"/>
            </a:br>
            <a:r>
              <a:rPr lang="en-AU" sz="2000"/>
              <a:t>We donate 50% of our profits to good causes</a:t>
            </a:r>
            <a:br>
              <a:rPr lang="en-AU" sz="1960"/>
            </a:br>
            <a:br>
              <a:rPr lang="en-AU" sz="1960">
                <a:latin typeface="Roboto Black"/>
                <a:ea typeface="Roboto Black"/>
                <a:cs typeface="Roboto Black"/>
                <a:sym typeface="Roboto Black"/>
              </a:rPr>
            </a:br>
            <a:r>
              <a:rPr lang="en-AU" sz="1960">
                <a:latin typeface="Roboto Black"/>
                <a:ea typeface="Roboto Black"/>
                <a:cs typeface="Roboto Black"/>
                <a:sym typeface="Roboto Black"/>
              </a:rPr>
              <a:t>How we are the same</a:t>
            </a:r>
            <a:br>
              <a:rPr lang="en-AU" sz="1960"/>
            </a:br>
            <a:r>
              <a:rPr lang="en-AU" sz="2000"/>
              <a:t>We use the same network as all the big telcos, meaning we are good as the best. We just choose to share our profits differently. </a:t>
            </a:r>
            <a:endParaRPr/>
          </a:p>
        </p:txBody>
      </p:sp>
      <p:sp>
        <p:nvSpPr>
          <p:cNvPr id="208" name="Google Shape;208;p26"/>
          <p:cNvSpPr txBox="1">
            <a:spLocks noGrp="1"/>
          </p:cNvSpPr>
          <p:nvPr>
            <p:ph type="body" idx="2"/>
          </p:nvPr>
        </p:nvSpPr>
        <p:spPr>
          <a:xfrm>
            <a:off x="6843425" y="1227975"/>
            <a:ext cx="5181600" cy="43512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960"/>
              <a:buNone/>
            </a:pPr>
            <a:r>
              <a:rPr lang="en-AU" sz="1960">
                <a:latin typeface="Roboto Black"/>
                <a:ea typeface="Roboto Black"/>
                <a:cs typeface="Roboto Black"/>
                <a:sym typeface="Roboto Black"/>
              </a:rPr>
              <a:t>Who we support</a:t>
            </a:r>
            <a:br>
              <a:rPr lang="en-AU" sz="1960" b="1"/>
            </a:br>
            <a:r>
              <a:rPr lang="en-AU" sz="2000"/>
              <a:t>Asylum Seeker Resource Centre</a:t>
            </a:r>
            <a:br>
              <a:rPr lang="en-AU" sz="2000"/>
            </a:br>
            <a:r>
              <a:rPr lang="en-AU" sz="2000"/>
              <a:t>Burn Bright</a:t>
            </a:r>
            <a:br>
              <a:rPr lang="en-AU" sz="2000"/>
            </a:br>
            <a:r>
              <a:rPr lang="en-AU" sz="2000"/>
              <a:t>ChildFund Australia</a:t>
            </a:r>
            <a:br>
              <a:rPr lang="en-AU" sz="2000"/>
            </a:br>
            <a:r>
              <a:rPr lang="en-AU" sz="2000"/>
              <a:t>Drought Angels</a:t>
            </a:r>
            <a:br>
              <a:rPr lang="en-AU" sz="2000"/>
            </a:br>
            <a:r>
              <a:rPr lang="en-AU" sz="2000"/>
              <a:t>HeartKids</a:t>
            </a:r>
            <a:br>
              <a:rPr lang="en-AU" sz="2000"/>
            </a:br>
            <a:r>
              <a:rPr lang="en-AU" sz="2000"/>
              <a:t>Greening Australia</a:t>
            </a:r>
            <a:br>
              <a:rPr lang="en-AU" sz="2000"/>
            </a:br>
            <a:r>
              <a:rPr lang="en-AU" sz="2000"/>
              <a:t>OzHarvest</a:t>
            </a:r>
            <a:br>
              <a:rPr lang="en-AU" sz="2000"/>
            </a:br>
            <a:r>
              <a:rPr lang="en-AU" sz="2000"/>
              <a:t>National Breast Cancer Foundation</a:t>
            </a:r>
            <a:br>
              <a:rPr lang="en-AU" sz="2000"/>
            </a:br>
            <a:r>
              <a:rPr lang="en-AU" sz="2000"/>
              <a:t>Sleepbus</a:t>
            </a:r>
            <a:br>
              <a:rPr lang="en-AU" sz="2000"/>
            </a:br>
            <a:r>
              <a:rPr lang="en-AU" sz="2000"/>
              <a:t>Save-a-Dog</a:t>
            </a:r>
            <a:br>
              <a:rPr lang="en-AU" sz="1960"/>
            </a:br>
            <a:r>
              <a:rPr lang="en-AU" sz="1960">
                <a:latin typeface="Roboto Black"/>
                <a:ea typeface="Roboto Black"/>
                <a:cs typeface="Roboto Black"/>
                <a:sym typeface="Roboto Black"/>
              </a:rPr>
              <a:t>YOU</a:t>
            </a:r>
            <a:endParaRPr/>
          </a:p>
        </p:txBody>
      </p:sp>
      <p:sp>
        <p:nvSpPr>
          <p:cNvPr id="209" name="Google Shape;209;p26"/>
          <p:cNvSpPr/>
          <p:nvPr/>
        </p:nvSpPr>
        <p:spPr>
          <a:xfrm>
            <a:off x="10344850" y="5420300"/>
            <a:ext cx="1686600" cy="1305600"/>
          </a:xfrm>
          <a:prstGeom prst="rect">
            <a:avLst/>
          </a:prstGeom>
          <a:solidFill>
            <a:srgbClr val="F2F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0" name="Google Shape;210;p26"/>
          <p:cNvPicPr preferRelativeResize="0"/>
          <p:nvPr/>
        </p:nvPicPr>
        <p:blipFill>
          <a:blip r:embed="rId3">
            <a:alphaModFix/>
          </a:blip>
          <a:stretch>
            <a:fillRect/>
          </a:stretch>
        </p:blipFill>
        <p:spPr>
          <a:xfrm>
            <a:off x="9007325" y="4048700"/>
            <a:ext cx="3862224" cy="3866901"/>
          </a:xfrm>
          <a:prstGeom prst="rect">
            <a:avLst/>
          </a:prstGeom>
          <a:noFill/>
          <a:ln>
            <a:noFill/>
          </a:ln>
        </p:spPr>
      </p:pic>
      <p:pic>
        <p:nvPicPr>
          <p:cNvPr id="211" name="Google Shape;211;p26"/>
          <p:cNvPicPr preferRelativeResize="0"/>
          <p:nvPr/>
        </p:nvPicPr>
        <p:blipFill>
          <a:blip r:embed="rId4">
            <a:alphaModFix/>
          </a:blip>
          <a:stretch>
            <a:fillRect/>
          </a:stretch>
        </p:blipFill>
        <p:spPr>
          <a:xfrm>
            <a:off x="644850" y="-1"/>
            <a:ext cx="3767400" cy="1954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5"/>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p14"/>
          <p:cNvSpPr txBox="1">
            <a:spLocks noGrp="1"/>
          </p:cNvSpPr>
          <p:nvPr>
            <p:ph type="body" idx="1"/>
          </p:nvPr>
        </p:nvSpPr>
        <p:spPr>
          <a:xfrm>
            <a:off x="4436625" y="611800"/>
            <a:ext cx="6294600" cy="43638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000"/>
              <a:buNone/>
            </a:pPr>
            <a:r>
              <a:rPr lang="en-AU" sz="2000">
                <a:latin typeface="Roboto Black"/>
                <a:ea typeface="Roboto Black"/>
                <a:cs typeface="Roboto Black"/>
                <a:sym typeface="Roboto Black"/>
              </a:rPr>
              <a:t>Covid is producing changes</a:t>
            </a:r>
            <a:endParaRPr sz="2000">
              <a:latin typeface="Roboto Black"/>
              <a:ea typeface="Roboto Black"/>
              <a:cs typeface="Roboto Black"/>
              <a:sym typeface="Roboto Black"/>
            </a:endParaRPr>
          </a:p>
          <a:p>
            <a:pPr marL="457200" lvl="0" indent="-355600" algn="l" rtl="0">
              <a:lnSpc>
                <a:spcPct val="150000"/>
              </a:lnSpc>
              <a:spcBef>
                <a:spcPts val="0"/>
              </a:spcBef>
              <a:spcAft>
                <a:spcPts val="0"/>
              </a:spcAft>
              <a:buSzPts val="2000"/>
              <a:buChar char="-"/>
            </a:pPr>
            <a:r>
              <a:rPr lang="en-AU" sz="2000"/>
              <a:t>people are more accepting of online</a:t>
            </a:r>
            <a:endParaRPr sz="2000"/>
          </a:p>
          <a:p>
            <a:pPr marL="457200" lvl="0" indent="-355600" algn="l" rtl="0">
              <a:lnSpc>
                <a:spcPct val="150000"/>
              </a:lnSpc>
              <a:spcBef>
                <a:spcPts val="0"/>
              </a:spcBef>
              <a:spcAft>
                <a:spcPts val="0"/>
              </a:spcAft>
              <a:buSzPts val="2000"/>
              <a:buChar char="-"/>
            </a:pPr>
            <a:r>
              <a:rPr lang="en-AU" sz="2000"/>
              <a:t>people getting deliveries, embracing the Cloud and not using hardware more and more - on premise is in decline.</a:t>
            </a:r>
            <a:endParaRPr sz="2000"/>
          </a:p>
          <a:p>
            <a:pPr marL="457200" lvl="0" indent="-355600" algn="l" rtl="0">
              <a:lnSpc>
                <a:spcPct val="150000"/>
              </a:lnSpc>
              <a:spcBef>
                <a:spcPts val="0"/>
              </a:spcBef>
              <a:spcAft>
                <a:spcPts val="0"/>
              </a:spcAft>
              <a:buSzPts val="2000"/>
              <a:buChar char="-"/>
            </a:pPr>
            <a:r>
              <a:rPr lang="en-AU" sz="2000"/>
              <a:t>Online communication is now more important than ever.</a:t>
            </a:r>
            <a:endParaRPr sz="2000"/>
          </a:p>
          <a:p>
            <a:pPr marL="457200" lvl="0" indent="0" algn="l" rtl="0">
              <a:lnSpc>
                <a:spcPct val="150000"/>
              </a:lnSpc>
              <a:spcBef>
                <a:spcPts val="0"/>
              </a:spcBef>
              <a:spcAft>
                <a:spcPts val="0"/>
              </a:spcAft>
              <a:buNone/>
            </a:pPr>
            <a:endParaRPr sz="2000"/>
          </a:p>
          <a:p>
            <a:pPr marL="0" lvl="0" indent="0" algn="l" rtl="0">
              <a:lnSpc>
                <a:spcPct val="150000"/>
              </a:lnSpc>
              <a:spcBef>
                <a:spcPts val="0"/>
              </a:spcBef>
              <a:spcAft>
                <a:spcPts val="0"/>
              </a:spcAft>
              <a:buNone/>
            </a:pPr>
            <a:r>
              <a:rPr lang="en-AU" sz="2000">
                <a:latin typeface="Roboto Black"/>
                <a:ea typeface="Roboto Black"/>
                <a:cs typeface="Roboto Black"/>
                <a:sym typeface="Roboto Black"/>
              </a:rPr>
              <a:t>Longer term impacts</a:t>
            </a:r>
            <a:endParaRPr sz="2000">
              <a:latin typeface="Roboto Black"/>
              <a:ea typeface="Roboto Black"/>
              <a:cs typeface="Roboto Black"/>
              <a:sym typeface="Roboto Black"/>
            </a:endParaRPr>
          </a:p>
          <a:p>
            <a:pPr marL="457200" lvl="0" indent="-355600" algn="l" rtl="0">
              <a:lnSpc>
                <a:spcPct val="150000"/>
              </a:lnSpc>
              <a:spcBef>
                <a:spcPts val="0"/>
              </a:spcBef>
              <a:spcAft>
                <a:spcPts val="0"/>
              </a:spcAft>
              <a:buSzPts val="2000"/>
              <a:buChar char="-"/>
            </a:pPr>
            <a:r>
              <a:rPr lang="en-AU" sz="2000"/>
              <a:t>Organisations  have tried WFH and like it. </a:t>
            </a:r>
            <a:endParaRPr sz="2000"/>
          </a:p>
          <a:p>
            <a:pPr marL="457200" lvl="0" indent="-355600" algn="l" rtl="0">
              <a:lnSpc>
                <a:spcPct val="150000"/>
              </a:lnSpc>
              <a:spcBef>
                <a:spcPts val="0"/>
              </a:spcBef>
              <a:spcAft>
                <a:spcPts val="0"/>
              </a:spcAft>
              <a:buSzPts val="2000"/>
              <a:buChar char="-"/>
            </a:pPr>
            <a:r>
              <a:rPr lang="en-AU" sz="2000"/>
              <a:t>Organisations  are reviewing their business - downsizing offices and renegotiating leases. </a:t>
            </a:r>
            <a:endParaRPr sz="2000"/>
          </a:p>
          <a:p>
            <a:pPr marL="457200" lvl="0" indent="-355600" algn="l" rtl="0">
              <a:lnSpc>
                <a:spcPct val="150000"/>
              </a:lnSpc>
              <a:spcBef>
                <a:spcPts val="0"/>
              </a:spcBef>
              <a:spcAft>
                <a:spcPts val="0"/>
              </a:spcAft>
              <a:buSzPts val="2000"/>
              <a:buChar char="-"/>
            </a:pPr>
            <a:r>
              <a:rPr lang="en-AU" sz="2000"/>
              <a:t>Designing office around the new world. </a:t>
            </a:r>
            <a:endParaRPr sz="2000"/>
          </a:p>
        </p:txBody>
      </p:sp>
      <p:pic>
        <p:nvPicPr>
          <p:cNvPr id="97" name="Google Shape;97;p14"/>
          <p:cNvPicPr preferRelativeResize="0"/>
          <p:nvPr/>
        </p:nvPicPr>
        <p:blipFill>
          <a:blip r:embed="rId3">
            <a:alphaModFix/>
          </a:blip>
          <a:stretch>
            <a:fillRect/>
          </a:stretch>
        </p:blipFill>
        <p:spPr>
          <a:xfrm>
            <a:off x="0" y="-114300"/>
            <a:ext cx="3984160" cy="69722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103" name="Google Shape;103;p15"/>
          <p:cNvSpPr txBox="1">
            <a:spLocks noGrp="1"/>
          </p:cNvSpPr>
          <p:nvPr>
            <p:ph type="body" idx="1"/>
          </p:nvPr>
        </p:nvSpPr>
        <p:spPr>
          <a:xfrm>
            <a:off x="4380855" y="1412489"/>
            <a:ext cx="3427200" cy="4363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AU" sz="2000">
                <a:latin typeface="Roboto Black"/>
                <a:ea typeface="Roboto Black"/>
                <a:cs typeface="Roboto Black"/>
                <a:sym typeface="Roboto Black"/>
              </a:rPr>
              <a:t>What is The Cloud</a:t>
            </a:r>
            <a:br>
              <a:rPr lang="en-AU" sz="2000"/>
            </a:br>
            <a:r>
              <a:rPr lang="en-AU" sz="2000"/>
              <a:t>In the simplest terms, cloud computing means storing and accessing data over the internet instead of your computers hard drive. </a:t>
            </a:r>
            <a:endParaRPr/>
          </a:p>
          <a:p>
            <a:pPr marL="0" lvl="0" indent="0" algn="l" rtl="0">
              <a:lnSpc>
                <a:spcPct val="90000"/>
              </a:lnSpc>
              <a:spcBef>
                <a:spcPts val="1000"/>
              </a:spcBef>
              <a:spcAft>
                <a:spcPts val="0"/>
              </a:spcAft>
              <a:buClr>
                <a:schemeClr val="dk1"/>
              </a:buClr>
              <a:buSzPts val="2000"/>
              <a:buNone/>
            </a:pPr>
            <a:br>
              <a:rPr lang="en-AU" sz="2000"/>
            </a:br>
            <a:r>
              <a:rPr lang="en-AU" sz="2000" b="1">
                <a:latin typeface="Roboto"/>
                <a:ea typeface="Roboto"/>
                <a:cs typeface="Roboto"/>
                <a:sym typeface="Roboto"/>
              </a:rPr>
              <a:t>What is a cloud phone system?</a:t>
            </a:r>
            <a:br>
              <a:rPr lang="en-AU" sz="2000" b="1"/>
            </a:br>
            <a:r>
              <a:rPr lang="en-AU" sz="2000"/>
              <a:t>A cloud-based phone system that connects people through the internet rather than traditional telephone line systems.</a:t>
            </a:r>
            <a:endParaRPr sz="2000"/>
          </a:p>
        </p:txBody>
      </p:sp>
      <p:cxnSp>
        <p:nvCxnSpPr>
          <p:cNvPr id="104" name="Google Shape;104;p15"/>
          <p:cNvCxnSpPr/>
          <p:nvPr/>
        </p:nvCxnSpPr>
        <p:spPr>
          <a:xfrm>
            <a:off x="8129871" y="1412488"/>
            <a:ext cx="0" cy="3657600"/>
          </a:xfrm>
          <a:prstGeom prst="straightConnector1">
            <a:avLst/>
          </a:prstGeom>
          <a:noFill/>
          <a:ln w="12700" cap="flat" cmpd="sng">
            <a:solidFill>
              <a:srgbClr val="7F7F7F"/>
            </a:solidFill>
            <a:prstDash val="solid"/>
            <a:miter lim="800000"/>
            <a:headEnd type="none" w="sm" len="sm"/>
            <a:tailEnd type="none" w="sm" len="sm"/>
          </a:ln>
        </p:spPr>
      </p:cxnSp>
      <p:sp>
        <p:nvSpPr>
          <p:cNvPr id="105" name="Google Shape;105;p15"/>
          <p:cNvSpPr txBox="1">
            <a:spLocks noGrp="1"/>
          </p:cNvSpPr>
          <p:nvPr>
            <p:ph type="body" idx="2"/>
          </p:nvPr>
        </p:nvSpPr>
        <p:spPr>
          <a:xfrm>
            <a:off x="8451604" y="1412489"/>
            <a:ext cx="3197700" cy="4363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AU" sz="2000" b="1">
                <a:latin typeface="Roboto"/>
                <a:ea typeface="Roboto"/>
                <a:cs typeface="Roboto"/>
                <a:sym typeface="Roboto"/>
              </a:rPr>
              <a:t>How can this benefit your organisation</a:t>
            </a:r>
            <a:endParaRPr>
              <a:latin typeface="Roboto"/>
              <a:ea typeface="Roboto"/>
              <a:cs typeface="Roboto"/>
              <a:sym typeface="Roboto"/>
            </a:endParaRPr>
          </a:p>
          <a:p>
            <a:pPr marL="228600" lvl="0" indent="-228600" algn="l" rtl="0">
              <a:lnSpc>
                <a:spcPct val="90000"/>
              </a:lnSpc>
              <a:spcBef>
                <a:spcPts val="1000"/>
              </a:spcBef>
              <a:spcAft>
                <a:spcPts val="0"/>
              </a:spcAft>
              <a:buClr>
                <a:schemeClr val="dk1"/>
              </a:buClr>
              <a:buSzPts val="2000"/>
              <a:buChar char="•"/>
            </a:pPr>
            <a:r>
              <a:rPr lang="en-AU" sz="2000"/>
              <a:t>They can save you money</a:t>
            </a:r>
            <a:endParaRPr/>
          </a:p>
          <a:p>
            <a:pPr marL="228600" lvl="0" indent="-228600" algn="l" rtl="0">
              <a:lnSpc>
                <a:spcPct val="90000"/>
              </a:lnSpc>
              <a:spcBef>
                <a:spcPts val="1000"/>
              </a:spcBef>
              <a:spcAft>
                <a:spcPts val="0"/>
              </a:spcAft>
              <a:buClr>
                <a:schemeClr val="dk1"/>
              </a:buClr>
              <a:buSzPts val="2000"/>
              <a:buChar char="•"/>
            </a:pPr>
            <a:r>
              <a:rPr lang="en-AU" sz="2000"/>
              <a:t>Keeps you connected with your customers all the time</a:t>
            </a:r>
            <a:endParaRPr/>
          </a:p>
          <a:p>
            <a:pPr marL="228600" lvl="0" indent="-228600" algn="l" rtl="0">
              <a:lnSpc>
                <a:spcPct val="90000"/>
              </a:lnSpc>
              <a:spcBef>
                <a:spcPts val="1000"/>
              </a:spcBef>
              <a:spcAft>
                <a:spcPts val="0"/>
              </a:spcAft>
              <a:buClr>
                <a:schemeClr val="dk1"/>
              </a:buClr>
              <a:buSzPts val="2000"/>
              <a:buChar char="•"/>
            </a:pPr>
            <a:r>
              <a:rPr lang="en-AU" sz="2000"/>
              <a:t>They are portable</a:t>
            </a:r>
            <a:endParaRPr/>
          </a:p>
          <a:p>
            <a:pPr marL="228600" lvl="0" indent="-228600" algn="l" rtl="0">
              <a:lnSpc>
                <a:spcPct val="90000"/>
              </a:lnSpc>
              <a:spcBef>
                <a:spcPts val="1000"/>
              </a:spcBef>
              <a:spcAft>
                <a:spcPts val="0"/>
              </a:spcAft>
              <a:buClr>
                <a:schemeClr val="dk1"/>
              </a:buClr>
              <a:buSzPts val="2000"/>
              <a:buChar char="•"/>
            </a:pPr>
            <a:r>
              <a:rPr lang="en-AU" sz="2000"/>
              <a:t>Benefit from advance features</a:t>
            </a:r>
            <a:endParaRPr/>
          </a:p>
          <a:p>
            <a:pPr marL="228600" lvl="0" indent="-228600" algn="l" rtl="0">
              <a:lnSpc>
                <a:spcPct val="90000"/>
              </a:lnSpc>
              <a:spcBef>
                <a:spcPts val="1000"/>
              </a:spcBef>
              <a:spcAft>
                <a:spcPts val="0"/>
              </a:spcAft>
              <a:buClr>
                <a:schemeClr val="dk1"/>
              </a:buClr>
              <a:buSzPts val="2000"/>
              <a:buChar char="•"/>
            </a:pPr>
            <a:r>
              <a:rPr lang="en-AU" sz="2000"/>
              <a:t>Scalable</a:t>
            </a:r>
            <a:endParaRPr sz="2000"/>
          </a:p>
          <a:p>
            <a:pPr marL="228600" lvl="0" indent="-228600" algn="l" rtl="0">
              <a:lnSpc>
                <a:spcPct val="90000"/>
              </a:lnSpc>
              <a:spcBef>
                <a:spcPts val="1000"/>
              </a:spcBef>
              <a:spcAft>
                <a:spcPts val="0"/>
              </a:spcAft>
              <a:buClr>
                <a:schemeClr val="dk1"/>
              </a:buClr>
              <a:buSzPts val="2000"/>
              <a:buChar char="•"/>
            </a:pPr>
            <a:r>
              <a:rPr lang="en-AU" sz="2000"/>
              <a:t>Flexible</a:t>
            </a:r>
            <a:endParaRPr sz="2000"/>
          </a:p>
          <a:p>
            <a:pPr marL="228600" lvl="0" indent="-228600" algn="l" rtl="0">
              <a:lnSpc>
                <a:spcPct val="90000"/>
              </a:lnSpc>
              <a:spcBef>
                <a:spcPts val="1000"/>
              </a:spcBef>
              <a:spcAft>
                <a:spcPts val="0"/>
              </a:spcAft>
              <a:buClr>
                <a:schemeClr val="dk1"/>
              </a:buClr>
              <a:buSzPts val="2000"/>
              <a:buChar char="•"/>
            </a:pPr>
            <a:r>
              <a:rPr lang="en-AU" sz="2000"/>
              <a:t>Latest software version auto updated</a:t>
            </a:r>
            <a:br>
              <a:rPr lang="en-AU" sz="2000"/>
            </a:br>
            <a:br>
              <a:rPr lang="en-AU" sz="2000"/>
            </a:br>
            <a:endParaRPr sz="2000"/>
          </a:p>
        </p:txBody>
      </p:sp>
      <p:pic>
        <p:nvPicPr>
          <p:cNvPr id="106" name="Google Shape;106;p15"/>
          <p:cNvPicPr preferRelativeResize="0"/>
          <p:nvPr/>
        </p:nvPicPr>
        <p:blipFill>
          <a:blip r:embed="rId3">
            <a:alphaModFix/>
          </a:blip>
          <a:stretch>
            <a:fillRect/>
          </a:stretch>
        </p:blipFill>
        <p:spPr>
          <a:xfrm>
            <a:off x="0" y="0"/>
            <a:ext cx="3956275" cy="692349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4266175" y="686225"/>
            <a:ext cx="7385400" cy="2410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AU" sz="3400">
                <a:latin typeface="Roboto Black"/>
                <a:ea typeface="Roboto Black"/>
                <a:cs typeface="Roboto Black"/>
                <a:sym typeface="Roboto Black"/>
              </a:rPr>
              <a:t>Ask yourself this...</a:t>
            </a:r>
            <a:endParaRPr sz="3400">
              <a:latin typeface="Roboto Black"/>
              <a:ea typeface="Roboto Black"/>
              <a:cs typeface="Roboto Black"/>
              <a:sym typeface="Roboto Black"/>
            </a:endParaRPr>
          </a:p>
          <a:p>
            <a:pPr marL="0" lvl="0" indent="0" algn="l" rtl="0">
              <a:spcBef>
                <a:spcPts val="0"/>
              </a:spcBef>
              <a:spcAft>
                <a:spcPts val="0"/>
              </a:spcAft>
              <a:buNone/>
            </a:pPr>
            <a:endParaRPr sz="3400">
              <a:latin typeface="Roboto Black"/>
              <a:ea typeface="Roboto Black"/>
              <a:cs typeface="Roboto Black"/>
              <a:sym typeface="Roboto Black"/>
            </a:endParaRPr>
          </a:p>
          <a:p>
            <a:pPr marL="0" lvl="0" indent="0" algn="l" rtl="0">
              <a:spcBef>
                <a:spcPts val="1000"/>
              </a:spcBef>
              <a:spcAft>
                <a:spcPts val="0"/>
              </a:spcAft>
              <a:buClr>
                <a:schemeClr val="dk1"/>
              </a:buClr>
              <a:buSzPts val="1100"/>
              <a:buFont typeface="Arial"/>
              <a:buNone/>
            </a:pPr>
            <a:r>
              <a:rPr lang="en-AU" sz="3200"/>
              <a:t>Can your team members work the same from home as they do in the office?</a:t>
            </a:r>
            <a:endParaRPr sz="3400">
              <a:latin typeface="Roboto Black"/>
              <a:ea typeface="Roboto Black"/>
              <a:cs typeface="Roboto Black"/>
              <a:sym typeface="Roboto Black"/>
            </a:endParaRPr>
          </a:p>
        </p:txBody>
      </p:sp>
      <p:pic>
        <p:nvPicPr>
          <p:cNvPr id="113" name="Google Shape;113;p16"/>
          <p:cNvPicPr preferRelativeResize="0"/>
          <p:nvPr/>
        </p:nvPicPr>
        <p:blipFill>
          <a:blip r:embed="rId3">
            <a:alphaModFix/>
          </a:blip>
          <a:stretch>
            <a:fillRect/>
          </a:stretch>
        </p:blipFill>
        <p:spPr>
          <a:xfrm>
            <a:off x="0" y="0"/>
            <a:ext cx="3918855" cy="685799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17"/>
          <p:cNvSpPr txBox="1">
            <a:spLocks noGrp="1"/>
          </p:cNvSpPr>
          <p:nvPr>
            <p:ph type="body" idx="1"/>
          </p:nvPr>
        </p:nvSpPr>
        <p:spPr>
          <a:xfrm>
            <a:off x="4380855" y="1412489"/>
            <a:ext cx="3427283" cy="43638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Font typeface="Arial"/>
              <a:buNone/>
            </a:pPr>
            <a:r>
              <a:rPr lang="en-AU" sz="2050" b="1">
                <a:latin typeface="Roboto"/>
                <a:ea typeface="Roboto"/>
                <a:cs typeface="Roboto"/>
                <a:sym typeface="Roboto"/>
              </a:rPr>
              <a:t>The Cloud needs internet</a:t>
            </a:r>
            <a:endParaRPr sz="2050" b="1">
              <a:latin typeface="Roboto"/>
              <a:ea typeface="Roboto"/>
              <a:cs typeface="Roboto"/>
              <a:sym typeface="Roboto"/>
            </a:endParaRPr>
          </a:p>
          <a:p>
            <a:pPr marL="0" lvl="0" indent="0" algn="l" rtl="0">
              <a:spcBef>
                <a:spcPts val="0"/>
              </a:spcBef>
              <a:spcAft>
                <a:spcPts val="0"/>
              </a:spcAft>
              <a:buClr>
                <a:schemeClr val="dk1"/>
              </a:buClr>
              <a:buSzPts val="2000"/>
              <a:buFont typeface="Arial"/>
              <a:buNone/>
            </a:pPr>
            <a:br>
              <a:rPr lang="en-AU" sz="2000">
                <a:solidFill>
                  <a:srgbClr val="000000"/>
                </a:solidFill>
                <a:latin typeface="Arial"/>
                <a:ea typeface="Arial"/>
                <a:cs typeface="Arial"/>
                <a:sym typeface="Arial"/>
              </a:rPr>
            </a:br>
            <a:r>
              <a:rPr lang="en-AU" sz="2050"/>
              <a:t>To use cloud, in any form, we need good internet. If the internet connectivity is poor, no matter how good the solution itself, the experience will be poor</a:t>
            </a:r>
            <a:r>
              <a:rPr lang="en-AU" sz="2000">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a:p>
            <a:pPr marL="0" lvl="0" indent="0" algn="l" rtl="0">
              <a:spcBef>
                <a:spcPts val="1000"/>
              </a:spcBef>
              <a:spcAft>
                <a:spcPts val="0"/>
              </a:spcAft>
              <a:buClr>
                <a:schemeClr val="dk1"/>
              </a:buClr>
              <a:buSzPts val="2000"/>
              <a:buFont typeface="Arial"/>
              <a:buNone/>
            </a:pPr>
            <a:br>
              <a:rPr lang="en-AU" sz="2000">
                <a:solidFill>
                  <a:srgbClr val="000000"/>
                </a:solidFill>
                <a:latin typeface="Arial"/>
                <a:ea typeface="Arial"/>
                <a:cs typeface="Arial"/>
                <a:sym typeface="Arial"/>
              </a:rPr>
            </a:br>
            <a:endParaRPr sz="2000">
              <a:solidFill>
                <a:srgbClr val="000000"/>
              </a:solidFill>
              <a:latin typeface="Arial"/>
              <a:ea typeface="Arial"/>
              <a:cs typeface="Arial"/>
              <a:sym typeface="Arial"/>
            </a:endParaRPr>
          </a:p>
          <a:p>
            <a:pPr marL="0" lvl="0" indent="0" algn="l" rtl="0">
              <a:lnSpc>
                <a:spcPct val="70000"/>
              </a:lnSpc>
              <a:spcBef>
                <a:spcPts val="1000"/>
              </a:spcBef>
              <a:spcAft>
                <a:spcPts val="0"/>
              </a:spcAft>
              <a:buClr>
                <a:schemeClr val="dk1"/>
              </a:buClr>
              <a:buSzPts val="1850"/>
              <a:buNone/>
            </a:pPr>
            <a:endParaRPr sz="1850"/>
          </a:p>
        </p:txBody>
      </p:sp>
      <p:cxnSp>
        <p:nvCxnSpPr>
          <p:cNvPr id="120" name="Google Shape;120;p17"/>
          <p:cNvCxnSpPr/>
          <p:nvPr/>
        </p:nvCxnSpPr>
        <p:spPr>
          <a:xfrm>
            <a:off x="8129871" y="1412488"/>
            <a:ext cx="0" cy="3657600"/>
          </a:xfrm>
          <a:prstGeom prst="straightConnector1">
            <a:avLst/>
          </a:prstGeom>
          <a:noFill/>
          <a:ln w="12700" cap="flat" cmpd="sng">
            <a:solidFill>
              <a:srgbClr val="7F7F7F"/>
            </a:solidFill>
            <a:prstDash val="solid"/>
            <a:miter lim="800000"/>
            <a:headEnd type="none" w="sm" len="sm"/>
            <a:tailEnd type="none" w="sm" len="sm"/>
          </a:ln>
        </p:spPr>
      </p:cxnSp>
      <p:sp>
        <p:nvSpPr>
          <p:cNvPr id="121" name="Google Shape;121;p17"/>
          <p:cNvSpPr txBox="1">
            <a:spLocks noGrp="1"/>
          </p:cNvSpPr>
          <p:nvPr>
            <p:ph type="body" idx="2"/>
          </p:nvPr>
        </p:nvSpPr>
        <p:spPr>
          <a:xfrm>
            <a:off x="8451604" y="1412489"/>
            <a:ext cx="3197701" cy="436384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50"/>
              <a:buNone/>
            </a:pPr>
            <a:r>
              <a:rPr lang="en-AU" sz="2050" b="1">
                <a:latin typeface="Roboto"/>
                <a:ea typeface="Roboto"/>
                <a:cs typeface="Roboto"/>
                <a:sym typeface="Roboto"/>
              </a:rPr>
              <a:t>Solution</a:t>
            </a:r>
            <a:br>
              <a:rPr lang="en-AU" sz="2050"/>
            </a:br>
            <a:br>
              <a:rPr lang="en-AU" sz="2050"/>
            </a:br>
            <a:r>
              <a:rPr lang="en-AU" sz="2050"/>
              <a:t>In the majority of cases, the nbn is the solution. 95% of small business solutions are addressed by an nbn service. </a:t>
            </a:r>
            <a:endParaRPr sz="3000"/>
          </a:p>
        </p:txBody>
      </p:sp>
      <p:pic>
        <p:nvPicPr>
          <p:cNvPr id="122" name="Google Shape;122;p17"/>
          <p:cNvPicPr preferRelativeResize="0"/>
          <p:nvPr/>
        </p:nvPicPr>
        <p:blipFill>
          <a:blip r:embed="rId3">
            <a:alphaModFix/>
          </a:blip>
          <a:stretch>
            <a:fillRect/>
          </a:stretch>
        </p:blipFill>
        <p:spPr>
          <a:xfrm>
            <a:off x="-21760" y="0"/>
            <a:ext cx="3918835" cy="685799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27"/>
        <p:cNvGrpSpPr/>
        <p:nvPr/>
      </p:nvGrpSpPr>
      <p:grpSpPr>
        <a:xfrm>
          <a:off x="0" y="0"/>
          <a:ext cx="0" cy="0"/>
          <a:chOff x="0" y="0"/>
          <a:chExt cx="0" cy="0"/>
        </a:xfrm>
      </p:grpSpPr>
      <p:sp>
        <p:nvSpPr>
          <p:cNvPr id="128" name="Google Shape;128;p18"/>
          <p:cNvSpPr txBox="1">
            <a:spLocks noGrp="1"/>
          </p:cNvSpPr>
          <p:nvPr>
            <p:ph type="title"/>
          </p:nvPr>
        </p:nvSpPr>
        <p:spPr>
          <a:xfrm>
            <a:off x="729250" y="536650"/>
            <a:ext cx="6195600" cy="2410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AU" sz="3400">
                <a:latin typeface="Roboto Black"/>
                <a:ea typeface="Roboto Black"/>
                <a:cs typeface="Roboto Black"/>
                <a:sym typeface="Roboto Black"/>
              </a:rPr>
              <a:t>nbn™ - you’ve either got it, or you don’t.</a:t>
            </a:r>
            <a:endParaRPr sz="3400">
              <a:latin typeface="Roboto Black"/>
              <a:ea typeface="Roboto Black"/>
              <a:cs typeface="Roboto Black"/>
              <a:sym typeface="Roboto Black"/>
            </a:endParaRPr>
          </a:p>
        </p:txBody>
      </p:sp>
      <p:sp>
        <p:nvSpPr>
          <p:cNvPr id="129" name="Google Shape;129;p18"/>
          <p:cNvSpPr txBox="1">
            <a:spLocks noGrp="1"/>
          </p:cNvSpPr>
          <p:nvPr>
            <p:ph type="title"/>
          </p:nvPr>
        </p:nvSpPr>
        <p:spPr>
          <a:xfrm>
            <a:off x="729250" y="2946850"/>
            <a:ext cx="6195600" cy="2410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AU" sz="3400">
                <a:latin typeface="Roboto Black"/>
                <a:ea typeface="Roboto Black"/>
                <a:cs typeface="Roboto Black"/>
                <a:sym typeface="Roboto Black"/>
              </a:rPr>
              <a:t>when nbn™ isn’t an option</a:t>
            </a:r>
            <a:endParaRPr sz="3400">
              <a:latin typeface="Roboto Black"/>
              <a:ea typeface="Roboto Black"/>
              <a:cs typeface="Roboto Black"/>
              <a:sym typeface="Roboto Black"/>
            </a:endParaRPr>
          </a:p>
          <a:p>
            <a:pPr marL="457200" lvl="0" indent="-444500" algn="l" rtl="0">
              <a:spcBef>
                <a:spcPts val="0"/>
              </a:spcBef>
              <a:spcAft>
                <a:spcPts val="0"/>
              </a:spcAft>
              <a:buSzPts val="3400"/>
              <a:buFont typeface="Roboto Black"/>
              <a:buChar char="➔"/>
            </a:pPr>
            <a:r>
              <a:rPr lang="en-AU" sz="2050"/>
              <a:t>Mobile data solution for home</a:t>
            </a:r>
            <a:endParaRPr sz="2050"/>
          </a:p>
          <a:p>
            <a:pPr marL="457200" lvl="0" indent="-444500" algn="l" rtl="0">
              <a:spcBef>
                <a:spcPts val="0"/>
              </a:spcBef>
              <a:spcAft>
                <a:spcPts val="0"/>
              </a:spcAft>
              <a:buSzPts val="3400"/>
              <a:buFont typeface="Roboto Black"/>
              <a:buChar char="➔"/>
            </a:pPr>
            <a:r>
              <a:rPr lang="en-AU" sz="2050"/>
              <a:t>Business grade internet for the office</a:t>
            </a:r>
            <a:br>
              <a:rPr lang="en-AU" sz="3400">
                <a:latin typeface="Roboto Black"/>
                <a:ea typeface="Roboto Black"/>
                <a:cs typeface="Roboto Black"/>
                <a:sym typeface="Roboto Black"/>
              </a:rPr>
            </a:br>
            <a:br>
              <a:rPr lang="en-AU" sz="3400">
                <a:latin typeface="Roboto Black"/>
                <a:ea typeface="Roboto Black"/>
                <a:cs typeface="Roboto Black"/>
                <a:sym typeface="Roboto Black"/>
              </a:rPr>
            </a:br>
            <a:br>
              <a:rPr lang="en-AU" sz="3400">
                <a:latin typeface="Roboto Black"/>
                <a:ea typeface="Roboto Black"/>
                <a:cs typeface="Roboto Black"/>
                <a:sym typeface="Roboto Black"/>
              </a:rPr>
            </a:br>
            <a:endParaRPr sz="3400">
              <a:latin typeface="Roboto Black"/>
              <a:ea typeface="Roboto Black"/>
              <a:cs typeface="Roboto Black"/>
              <a:sym typeface="Roboto Black"/>
            </a:endParaRPr>
          </a:p>
        </p:txBody>
      </p:sp>
      <p:pic>
        <p:nvPicPr>
          <p:cNvPr id="130" name="Google Shape;130;p18"/>
          <p:cNvPicPr preferRelativeResize="0"/>
          <p:nvPr/>
        </p:nvPicPr>
        <p:blipFill>
          <a:blip r:embed="rId3">
            <a:alphaModFix/>
          </a:blip>
          <a:stretch>
            <a:fillRect/>
          </a:stretch>
        </p:blipFill>
        <p:spPr>
          <a:xfrm>
            <a:off x="5164149" y="-1297675"/>
            <a:ext cx="9217324" cy="5660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35"/>
        <p:cNvGrpSpPr/>
        <p:nvPr/>
      </p:nvGrpSpPr>
      <p:grpSpPr>
        <a:xfrm>
          <a:off x="0" y="0"/>
          <a:ext cx="0" cy="0"/>
          <a:chOff x="0" y="0"/>
          <a:chExt cx="0" cy="0"/>
        </a:xfrm>
      </p:grpSpPr>
      <p:sp>
        <p:nvSpPr>
          <p:cNvPr id="136" name="Google Shape;136;p19"/>
          <p:cNvSpPr/>
          <p:nvPr/>
        </p:nvSpPr>
        <p:spPr>
          <a:xfrm>
            <a:off x="-373800" y="0"/>
            <a:ext cx="12939600" cy="1452600"/>
          </a:xfrm>
          <a:prstGeom prst="rect">
            <a:avLst/>
          </a:prstGeom>
          <a:solidFill>
            <a:srgbClr val="F2F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9"/>
          <p:cNvSpPr txBox="1">
            <a:spLocks noGrp="1"/>
          </p:cNvSpPr>
          <p:nvPr>
            <p:ph type="body" idx="1"/>
          </p:nvPr>
        </p:nvSpPr>
        <p:spPr>
          <a:xfrm>
            <a:off x="539100" y="1544700"/>
            <a:ext cx="3648300" cy="50325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AU" b="1"/>
              <a:t>Wifi handset</a:t>
            </a:r>
            <a:endParaRPr b="1"/>
          </a:p>
          <a:p>
            <a:pPr marL="0" lvl="0" indent="0" algn="l" rtl="0">
              <a:spcBef>
                <a:spcPts val="1000"/>
              </a:spcBef>
              <a:spcAft>
                <a:spcPts val="0"/>
              </a:spcAft>
              <a:buNone/>
            </a:pPr>
            <a:r>
              <a:rPr lang="en-AU"/>
              <a:t>Pros</a:t>
            </a:r>
            <a:endParaRPr/>
          </a:p>
          <a:p>
            <a:pPr marL="457200" lvl="0" indent="-342900" algn="l" rtl="0">
              <a:spcBef>
                <a:spcPts val="1000"/>
              </a:spcBef>
              <a:spcAft>
                <a:spcPts val="0"/>
              </a:spcAft>
              <a:buSzPts val="1800"/>
              <a:buChar char="➔"/>
            </a:pPr>
            <a:r>
              <a:rPr lang="en-AU" sz="2050"/>
              <a:t>Not locked in</a:t>
            </a:r>
            <a:endParaRPr sz="2050"/>
          </a:p>
          <a:p>
            <a:pPr marL="457200" lvl="0" indent="-342900" algn="l" rtl="0">
              <a:spcBef>
                <a:spcPts val="0"/>
              </a:spcBef>
              <a:spcAft>
                <a:spcPts val="0"/>
              </a:spcAft>
              <a:buSzPts val="1800"/>
              <a:buChar char="➔"/>
            </a:pPr>
            <a:r>
              <a:rPr lang="en-AU" sz="2050"/>
              <a:t>Scalable</a:t>
            </a:r>
            <a:endParaRPr sz="2050"/>
          </a:p>
          <a:p>
            <a:pPr marL="457200" lvl="0" indent="-342900" algn="l" rtl="0">
              <a:spcBef>
                <a:spcPts val="0"/>
              </a:spcBef>
              <a:spcAft>
                <a:spcPts val="0"/>
              </a:spcAft>
              <a:buSzPts val="1800"/>
              <a:buChar char="➔"/>
            </a:pPr>
            <a:r>
              <a:rPr lang="en-AU" sz="2050"/>
              <a:t>Economical</a:t>
            </a:r>
            <a:endParaRPr sz="2050"/>
          </a:p>
          <a:p>
            <a:pPr marL="457200" lvl="0" indent="-358775" algn="l" rtl="0">
              <a:spcBef>
                <a:spcPts val="0"/>
              </a:spcBef>
              <a:spcAft>
                <a:spcPts val="0"/>
              </a:spcAft>
              <a:buSzPts val="2050"/>
              <a:buChar char="➔"/>
            </a:pPr>
            <a:r>
              <a:rPr lang="en-AU" sz="2050"/>
              <a:t>Semi-portable</a:t>
            </a:r>
            <a:endParaRPr sz="2050"/>
          </a:p>
          <a:p>
            <a:pPr marL="457200" lvl="0" indent="-342900" algn="l" rtl="0">
              <a:spcBef>
                <a:spcPts val="0"/>
              </a:spcBef>
              <a:spcAft>
                <a:spcPts val="0"/>
              </a:spcAft>
              <a:buSzPts val="1800"/>
              <a:buChar char="➔"/>
            </a:pPr>
            <a:r>
              <a:rPr lang="en-AU" sz="2050"/>
              <a:t>Sustainable (Yealink)</a:t>
            </a:r>
            <a:endParaRPr sz="2050"/>
          </a:p>
          <a:p>
            <a:pPr marL="457200" lvl="0" indent="-358775" algn="l" rtl="0">
              <a:spcBef>
                <a:spcPts val="0"/>
              </a:spcBef>
              <a:spcAft>
                <a:spcPts val="0"/>
              </a:spcAft>
              <a:buSzPts val="2050"/>
              <a:buChar char="➔"/>
            </a:pPr>
            <a:r>
              <a:rPr lang="en-AU" sz="2050"/>
              <a:t>No charge for making calls</a:t>
            </a:r>
            <a:endParaRPr sz="2050"/>
          </a:p>
          <a:p>
            <a:pPr marL="457200" lvl="0" indent="-342900" algn="l" rtl="0">
              <a:spcBef>
                <a:spcPts val="0"/>
              </a:spcBef>
              <a:spcAft>
                <a:spcPts val="0"/>
              </a:spcAft>
              <a:buSzPts val="1800"/>
              <a:buChar char="➔"/>
            </a:pPr>
            <a:r>
              <a:rPr lang="en-AU" sz="2050"/>
              <a:t>Flexible - literally</a:t>
            </a:r>
            <a:endParaRPr/>
          </a:p>
          <a:p>
            <a:pPr marL="0" lvl="0" indent="0" algn="l" rtl="0">
              <a:spcBef>
                <a:spcPts val="1000"/>
              </a:spcBef>
              <a:spcAft>
                <a:spcPts val="0"/>
              </a:spcAft>
              <a:buClr>
                <a:schemeClr val="dk1"/>
              </a:buClr>
              <a:buSzPts val="1100"/>
              <a:buFont typeface="Arial"/>
              <a:buNone/>
            </a:pPr>
            <a:br>
              <a:rPr lang="en-AU"/>
            </a:br>
            <a:r>
              <a:rPr lang="en-AU"/>
              <a:t>Cons</a:t>
            </a:r>
            <a:endParaRPr/>
          </a:p>
          <a:p>
            <a:pPr marL="457200" lvl="0" indent="-342900" algn="l" rtl="0">
              <a:spcBef>
                <a:spcPts val="1000"/>
              </a:spcBef>
              <a:spcAft>
                <a:spcPts val="0"/>
              </a:spcAft>
              <a:buSzPts val="1800"/>
              <a:buChar char="➔"/>
            </a:pPr>
            <a:r>
              <a:rPr lang="en-AU" sz="2050"/>
              <a:t>Dependant on wifi</a:t>
            </a:r>
            <a:endParaRPr/>
          </a:p>
          <a:p>
            <a:pPr marL="0" lvl="0" indent="0" algn="l" rtl="0">
              <a:spcBef>
                <a:spcPts val="1000"/>
              </a:spcBef>
              <a:spcAft>
                <a:spcPts val="0"/>
              </a:spcAft>
              <a:buNone/>
            </a:pPr>
            <a:endParaRPr/>
          </a:p>
          <a:p>
            <a:pPr marL="0" lvl="0" indent="0" algn="l" rtl="0">
              <a:spcBef>
                <a:spcPts val="1000"/>
              </a:spcBef>
              <a:spcAft>
                <a:spcPts val="0"/>
              </a:spcAft>
              <a:buNone/>
            </a:pPr>
            <a:r>
              <a:rPr lang="en-AU"/>
              <a:t> </a:t>
            </a:r>
            <a:endParaRPr/>
          </a:p>
          <a:p>
            <a:pPr marL="0" lvl="0" indent="0" algn="l" rtl="0">
              <a:spcBef>
                <a:spcPts val="1000"/>
              </a:spcBef>
              <a:spcAft>
                <a:spcPts val="0"/>
              </a:spcAft>
              <a:buNone/>
            </a:pPr>
            <a:endParaRPr/>
          </a:p>
        </p:txBody>
      </p:sp>
      <p:sp>
        <p:nvSpPr>
          <p:cNvPr id="138" name="Google Shape;138;p19"/>
          <p:cNvSpPr txBox="1">
            <a:spLocks noGrp="1"/>
          </p:cNvSpPr>
          <p:nvPr>
            <p:ph type="body" idx="1"/>
          </p:nvPr>
        </p:nvSpPr>
        <p:spPr>
          <a:xfrm>
            <a:off x="4187400" y="1544700"/>
            <a:ext cx="36483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AU" b="1" dirty="0"/>
              <a:t>Cable handset</a:t>
            </a:r>
            <a:endParaRPr b="1" dirty="0"/>
          </a:p>
          <a:p>
            <a:pPr marL="0" lvl="0" indent="0" algn="l" rtl="0">
              <a:spcBef>
                <a:spcPts val="1000"/>
              </a:spcBef>
              <a:spcAft>
                <a:spcPts val="0"/>
              </a:spcAft>
              <a:buClr>
                <a:schemeClr val="dk1"/>
              </a:buClr>
              <a:buSzPts val="1100"/>
              <a:buFont typeface="Arial"/>
              <a:buNone/>
            </a:pPr>
            <a:r>
              <a:rPr lang="en-AU" dirty="0"/>
              <a:t>Pros</a:t>
            </a:r>
            <a:endParaRPr dirty="0"/>
          </a:p>
          <a:p>
            <a:pPr marL="457200" lvl="0" indent="-361950" algn="l" rtl="0">
              <a:spcBef>
                <a:spcPts val="1000"/>
              </a:spcBef>
              <a:spcAft>
                <a:spcPts val="0"/>
              </a:spcAft>
              <a:buSzPts val="2100"/>
              <a:buChar char="➔"/>
            </a:pPr>
            <a:r>
              <a:rPr lang="en-AU" sz="2100" dirty="0"/>
              <a:t>if </a:t>
            </a:r>
            <a:r>
              <a:rPr lang="en-AU" sz="2100" dirty="0" err="1"/>
              <a:t>WiFi</a:t>
            </a:r>
            <a:r>
              <a:rPr lang="en-AU" sz="2100" dirty="0"/>
              <a:t> is not reliable, a cable ensures good quality internet and calls</a:t>
            </a:r>
            <a:endParaRPr sz="2100" dirty="0"/>
          </a:p>
          <a:p>
            <a:pPr marL="457200" lvl="0" indent="-361950" algn="l" rtl="0">
              <a:spcBef>
                <a:spcPts val="0"/>
              </a:spcBef>
              <a:spcAft>
                <a:spcPts val="0"/>
              </a:spcAft>
              <a:buSzPts val="2100"/>
              <a:buChar char="➔"/>
            </a:pPr>
            <a:r>
              <a:rPr lang="en-AU" sz="2100" dirty="0"/>
              <a:t>Less expensive handsets when cabling is in place</a:t>
            </a:r>
            <a:endParaRPr sz="2100" dirty="0"/>
          </a:p>
          <a:p>
            <a:pPr marL="457200" lvl="0" indent="-361950" algn="l" rtl="0">
              <a:spcBef>
                <a:spcPts val="0"/>
              </a:spcBef>
              <a:spcAft>
                <a:spcPts val="0"/>
              </a:spcAft>
              <a:buSzPts val="2100"/>
              <a:buChar char="➔"/>
            </a:pPr>
            <a:r>
              <a:rPr lang="en-AU" sz="2100" dirty="0"/>
              <a:t>Addresses some people’s concern that </a:t>
            </a:r>
            <a:r>
              <a:rPr lang="en-AU" sz="2100" dirty="0" err="1"/>
              <a:t>WiFi</a:t>
            </a:r>
            <a:r>
              <a:rPr lang="en-AU" sz="2100" dirty="0"/>
              <a:t> is not reliable.</a:t>
            </a:r>
            <a:endParaRPr dirty="0"/>
          </a:p>
          <a:p>
            <a:pPr marL="0" lvl="0" indent="0" algn="l" rtl="0">
              <a:spcBef>
                <a:spcPts val="1000"/>
              </a:spcBef>
              <a:spcAft>
                <a:spcPts val="0"/>
              </a:spcAft>
              <a:buClr>
                <a:schemeClr val="dk1"/>
              </a:buClr>
              <a:buSzPts val="1100"/>
              <a:buFont typeface="Arial"/>
              <a:buNone/>
            </a:pPr>
            <a:r>
              <a:rPr lang="en-AU" dirty="0"/>
              <a:t>Cons</a:t>
            </a:r>
            <a:endParaRPr dirty="0"/>
          </a:p>
          <a:p>
            <a:pPr marL="457200" lvl="0" indent="-342900" algn="l" rtl="0">
              <a:spcBef>
                <a:spcPts val="1000"/>
              </a:spcBef>
              <a:spcAft>
                <a:spcPts val="0"/>
              </a:spcAft>
              <a:buSzPts val="1800"/>
              <a:buChar char="➔"/>
            </a:pPr>
            <a:r>
              <a:rPr lang="en-AU" sz="2100" dirty="0"/>
              <a:t>If cabling not available the phone wont work - </a:t>
            </a:r>
            <a:endParaRPr sz="2100" dirty="0"/>
          </a:p>
          <a:p>
            <a:pPr marL="457200" lvl="0" indent="-342900" algn="l" rtl="0">
              <a:spcBef>
                <a:spcPts val="0"/>
              </a:spcBef>
              <a:spcAft>
                <a:spcPts val="0"/>
              </a:spcAft>
              <a:buSzPts val="1800"/>
              <a:buChar char="➔"/>
            </a:pPr>
            <a:r>
              <a:rPr lang="en-AU" sz="2100" dirty="0"/>
              <a:t>Fixed to one spot</a:t>
            </a:r>
            <a:endParaRPr sz="2100"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pic>
        <p:nvPicPr>
          <p:cNvPr id="139" name="Google Shape;139;p19"/>
          <p:cNvPicPr preferRelativeResize="0"/>
          <p:nvPr/>
        </p:nvPicPr>
        <p:blipFill>
          <a:blip r:embed="rId3">
            <a:alphaModFix/>
          </a:blip>
          <a:stretch>
            <a:fillRect/>
          </a:stretch>
        </p:blipFill>
        <p:spPr>
          <a:xfrm>
            <a:off x="9304250" y="-664250"/>
            <a:ext cx="2781101" cy="2781101"/>
          </a:xfrm>
          <a:prstGeom prst="rect">
            <a:avLst/>
          </a:prstGeom>
          <a:noFill/>
          <a:ln>
            <a:noFill/>
          </a:ln>
        </p:spPr>
      </p:pic>
      <p:sp>
        <p:nvSpPr>
          <p:cNvPr id="140" name="Google Shape;140;p19"/>
          <p:cNvSpPr txBox="1"/>
          <p:nvPr/>
        </p:nvSpPr>
        <p:spPr>
          <a:xfrm>
            <a:off x="539100" y="555475"/>
            <a:ext cx="8930400" cy="726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en-AU" sz="3400">
                <a:solidFill>
                  <a:srgbClr val="282929"/>
                </a:solidFill>
                <a:latin typeface="Roboto Black"/>
                <a:ea typeface="Roboto Black"/>
                <a:cs typeface="Roboto Black"/>
                <a:sym typeface="Roboto Black"/>
              </a:rPr>
              <a:t>Handsets - what are your options</a:t>
            </a:r>
            <a:endParaRPr sz="4400">
              <a:solidFill>
                <a:srgbClr val="282929"/>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41" name="Google Shape;141;p19"/>
          <p:cNvSpPr/>
          <p:nvPr/>
        </p:nvSpPr>
        <p:spPr>
          <a:xfrm>
            <a:off x="9661050" y="5405400"/>
            <a:ext cx="2424300" cy="1452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9"/>
          <p:cNvSpPr txBox="1">
            <a:spLocks noGrp="1"/>
          </p:cNvSpPr>
          <p:nvPr>
            <p:ph type="body" idx="1"/>
          </p:nvPr>
        </p:nvSpPr>
        <p:spPr>
          <a:xfrm>
            <a:off x="8351425" y="1544700"/>
            <a:ext cx="3648300" cy="4351200"/>
          </a:xfrm>
          <a:prstGeom prst="rect">
            <a:avLst/>
          </a:prstGeom>
          <a:noFill/>
        </p:spPr>
        <p:txBody>
          <a:bodyPr spcFirstLastPara="1" wrap="square" lIns="91425" tIns="45700" rIns="91425" bIns="45700" anchor="t" anchorCtr="0">
            <a:noAutofit/>
          </a:bodyPr>
          <a:lstStyle/>
          <a:p>
            <a:pPr marL="0" lvl="0" indent="0" algn="l" rtl="0">
              <a:spcBef>
                <a:spcPts val="1000"/>
              </a:spcBef>
              <a:spcAft>
                <a:spcPts val="0"/>
              </a:spcAft>
              <a:buNone/>
            </a:pPr>
            <a:r>
              <a:rPr lang="en-AU" b="1"/>
              <a:t>No handset</a:t>
            </a:r>
            <a:br>
              <a:rPr lang="en-AU"/>
            </a:br>
            <a:r>
              <a:rPr lang="en-AU" sz="2050"/>
              <a:t>Mobile - not locked in</a:t>
            </a:r>
            <a:br>
              <a:rPr lang="en-AU" sz="2050"/>
            </a:br>
            <a:r>
              <a:rPr lang="en-AU" sz="2050"/>
              <a:t>Bria </a:t>
            </a:r>
            <a:endParaRPr sz="2050"/>
          </a:p>
          <a:p>
            <a:pPr marL="457200" lvl="0" indent="0" algn="l" rtl="0">
              <a:spcBef>
                <a:spcPts val="1000"/>
              </a:spcBef>
              <a:spcAft>
                <a:spcPts val="0"/>
              </a:spcAft>
              <a:buNone/>
            </a:pPr>
            <a:r>
              <a:rPr lang="en-AU"/>
              <a:t>Pros</a:t>
            </a:r>
            <a:endParaRPr sz="2050"/>
          </a:p>
          <a:p>
            <a:pPr marL="457200" lvl="0" indent="-358775" algn="l" rtl="0">
              <a:spcBef>
                <a:spcPts val="1000"/>
              </a:spcBef>
              <a:spcAft>
                <a:spcPts val="0"/>
              </a:spcAft>
              <a:buSzPts val="2050"/>
              <a:buChar char="➔"/>
            </a:pPr>
            <a:r>
              <a:rPr lang="en-AU" sz="2100"/>
              <a:t>No additional hardware</a:t>
            </a:r>
            <a:endParaRPr sz="2100"/>
          </a:p>
          <a:p>
            <a:pPr marL="457200" lvl="0" indent="-358775" algn="l" rtl="0">
              <a:spcBef>
                <a:spcPts val="0"/>
              </a:spcBef>
              <a:spcAft>
                <a:spcPts val="0"/>
              </a:spcAft>
              <a:buSzPts val="2050"/>
              <a:buChar char="➔"/>
            </a:pPr>
            <a:r>
              <a:rPr lang="en-AU" sz="2100"/>
              <a:t>Portable</a:t>
            </a:r>
            <a:endParaRPr sz="2100"/>
          </a:p>
          <a:p>
            <a:pPr marL="457200" lvl="0" indent="-358775" algn="l" rtl="0">
              <a:spcBef>
                <a:spcPts val="0"/>
              </a:spcBef>
              <a:spcAft>
                <a:spcPts val="0"/>
              </a:spcAft>
              <a:buSzPts val="2050"/>
              <a:buChar char="➔"/>
            </a:pPr>
            <a:r>
              <a:rPr lang="en-AU" sz="2100"/>
              <a:t>Software based only</a:t>
            </a:r>
            <a:endParaRPr sz="2050"/>
          </a:p>
          <a:p>
            <a:pPr marL="0" lvl="0" indent="0" algn="l" rtl="0">
              <a:spcBef>
                <a:spcPts val="1000"/>
              </a:spcBef>
              <a:spcAft>
                <a:spcPts val="0"/>
              </a:spcAft>
              <a:buNone/>
            </a:pPr>
            <a:endParaRPr sz="2050"/>
          </a:p>
          <a:p>
            <a:pPr marL="0" lvl="0" indent="0" algn="l" rtl="0">
              <a:spcBef>
                <a:spcPts val="1000"/>
              </a:spcBef>
              <a:spcAft>
                <a:spcPts val="0"/>
              </a:spcAft>
              <a:buNone/>
            </a:pPr>
            <a:r>
              <a:rPr lang="en-AU"/>
              <a:t>Cons</a:t>
            </a:r>
            <a:endParaRPr sz="2050"/>
          </a:p>
          <a:p>
            <a:pPr marL="457200" marR="0" lvl="0" indent="-358775" algn="l" rtl="0">
              <a:lnSpc>
                <a:spcPct val="90000"/>
              </a:lnSpc>
              <a:spcBef>
                <a:spcPts val="1000"/>
              </a:spcBef>
              <a:spcAft>
                <a:spcPts val="0"/>
              </a:spcAft>
              <a:buSzPts val="2050"/>
              <a:buChar char="➔"/>
            </a:pPr>
            <a:r>
              <a:rPr lang="en-AU" sz="2100"/>
              <a:t>Relies on mobile phone or laptop being available</a:t>
            </a:r>
            <a:endParaRPr sz="2100"/>
          </a:p>
          <a:p>
            <a:pPr marL="457200" marR="0" lvl="0" indent="-358775" algn="l" rtl="0">
              <a:lnSpc>
                <a:spcPct val="90000"/>
              </a:lnSpc>
              <a:spcBef>
                <a:spcPts val="0"/>
              </a:spcBef>
              <a:spcAft>
                <a:spcPts val="0"/>
              </a:spcAft>
              <a:buSzPts val="2050"/>
              <a:buChar char="➔"/>
            </a:pPr>
            <a:r>
              <a:rPr lang="en-AU" sz="2100"/>
              <a:t>Features are similar but not the same as the handset</a:t>
            </a:r>
            <a:endParaRPr sz="2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Google Shape;148;p20"/>
          <p:cNvSpPr txBox="1">
            <a:spLocks noGrp="1"/>
          </p:cNvSpPr>
          <p:nvPr>
            <p:ph type="body" idx="1"/>
          </p:nvPr>
        </p:nvSpPr>
        <p:spPr>
          <a:xfrm>
            <a:off x="4389830" y="1488689"/>
            <a:ext cx="3427200" cy="43638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1850"/>
              <a:buNone/>
            </a:pPr>
            <a:r>
              <a:rPr lang="en-AU" sz="2050" b="1"/>
              <a:t>Case study 1</a:t>
            </a:r>
            <a:endParaRPr sz="2050" b="1"/>
          </a:p>
          <a:p>
            <a:pPr marL="0" lvl="0" indent="0" algn="l" rtl="0">
              <a:lnSpc>
                <a:spcPct val="90000"/>
              </a:lnSpc>
              <a:spcBef>
                <a:spcPts val="1000"/>
              </a:spcBef>
              <a:spcAft>
                <a:spcPts val="0"/>
              </a:spcAft>
              <a:buClr>
                <a:schemeClr val="dk1"/>
              </a:buClr>
              <a:buSzPts val="1850"/>
              <a:buNone/>
            </a:pPr>
            <a:r>
              <a:rPr lang="en-AU" sz="2050"/>
              <a:t>“My workforce operates partly at home and partly in the office nowadays. They need their handsets to work and route calls like they do in the office. </a:t>
            </a:r>
            <a:endParaRPr sz="2050"/>
          </a:p>
          <a:p>
            <a:pPr marL="0" lvl="0" indent="0" algn="l" rtl="0">
              <a:lnSpc>
                <a:spcPct val="90000"/>
              </a:lnSpc>
              <a:spcBef>
                <a:spcPts val="1000"/>
              </a:spcBef>
              <a:spcAft>
                <a:spcPts val="0"/>
              </a:spcAft>
              <a:buClr>
                <a:schemeClr val="dk1"/>
              </a:buClr>
              <a:buSzPts val="1850"/>
              <a:buNone/>
            </a:pPr>
            <a:endParaRPr sz="2050"/>
          </a:p>
          <a:p>
            <a:pPr marL="0" lvl="0" indent="0" algn="l" rtl="0">
              <a:lnSpc>
                <a:spcPct val="90000"/>
              </a:lnSpc>
              <a:spcBef>
                <a:spcPts val="1000"/>
              </a:spcBef>
              <a:spcAft>
                <a:spcPts val="0"/>
              </a:spcAft>
              <a:buClr>
                <a:schemeClr val="dk1"/>
              </a:buClr>
              <a:buSzPts val="1850"/>
              <a:buNone/>
            </a:pPr>
            <a:r>
              <a:rPr lang="en-AU" sz="2050"/>
              <a:t>Some teams have video calls with members of staff who are operating from home, how can technology help facilitate these meetings.”</a:t>
            </a:r>
            <a:endParaRPr/>
          </a:p>
          <a:p>
            <a:pPr marL="0" lvl="0" indent="0" algn="l" rtl="0">
              <a:lnSpc>
                <a:spcPct val="70000"/>
              </a:lnSpc>
              <a:spcBef>
                <a:spcPts val="1000"/>
              </a:spcBef>
              <a:spcAft>
                <a:spcPts val="0"/>
              </a:spcAft>
              <a:buClr>
                <a:schemeClr val="dk1"/>
              </a:buClr>
              <a:buSzPts val="1850"/>
              <a:buNone/>
            </a:pPr>
            <a:endParaRPr sz="1850"/>
          </a:p>
        </p:txBody>
      </p:sp>
      <p:cxnSp>
        <p:nvCxnSpPr>
          <p:cNvPr id="149" name="Google Shape;149;p20"/>
          <p:cNvCxnSpPr/>
          <p:nvPr/>
        </p:nvCxnSpPr>
        <p:spPr>
          <a:xfrm>
            <a:off x="7948096" y="1412488"/>
            <a:ext cx="0" cy="3657600"/>
          </a:xfrm>
          <a:prstGeom prst="straightConnector1">
            <a:avLst/>
          </a:prstGeom>
          <a:noFill/>
          <a:ln w="12700" cap="flat" cmpd="sng">
            <a:solidFill>
              <a:srgbClr val="7F7F7F"/>
            </a:solidFill>
            <a:prstDash val="solid"/>
            <a:miter lim="800000"/>
            <a:headEnd type="none" w="sm" len="sm"/>
            <a:tailEnd type="none" w="sm" len="sm"/>
          </a:ln>
        </p:spPr>
      </p:cxnSp>
      <p:sp>
        <p:nvSpPr>
          <p:cNvPr id="150" name="Google Shape;150;p20"/>
          <p:cNvSpPr txBox="1">
            <a:spLocks noGrp="1"/>
          </p:cNvSpPr>
          <p:nvPr>
            <p:ph type="body" idx="2"/>
          </p:nvPr>
        </p:nvSpPr>
        <p:spPr>
          <a:xfrm>
            <a:off x="8185025" y="1412500"/>
            <a:ext cx="4059000" cy="4363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50"/>
              <a:buNone/>
            </a:pPr>
            <a:r>
              <a:rPr lang="en-AU" sz="2050" b="1"/>
              <a:t>Solution</a:t>
            </a:r>
            <a:br>
              <a:rPr lang="en-AU" sz="2050"/>
            </a:br>
            <a:br>
              <a:rPr lang="en-AU" sz="2050"/>
            </a:br>
            <a:r>
              <a:rPr lang="en-AU" sz="2050" b="1"/>
              <a:t>What you need</a:t>
            </a:r>
            <a:endParaRPr sz="2050" b="1"/>
          </a:p>
          <a:p>
            <a:pPr marL="457200" lvl="0" indent="-358775" algn="l" rtl="0">
              <a:lnSpc>
                <a:spcPct val="90000"/>
              </a:lnSpc>
              <a:spcBef>
                <a:spcPts val="0"/>
              </a:spcBef>
              <a:spcAft>
                <a:spcPts val="0"/>
              </a:spcAft>
              <a:buSzPts val="2050"/>
              <a:buChar char="➔"/>
            </a:pPr>
            <a:r>
              <a:rPr lang="en-AU" sz="2050"/>
              <a:t>Phone system that works wherever you do</a:t>
            </a:r>
            <a:endParaRPr sz="2050"/>
          </a:p>
          <a:p>
            <a:pPr marL="457200" lvl="0" indent="-358775" algn="l" rtl="0">
              <a:lnSpc>
                <a:spcPct val="90000"/>
              </a:lnSpc>
              <a:spcBef>
                <a:spcPts val="0"/>
              </a:spcBef>
              <a:spcAft>
                <a:spcPts val="0"/>
              </a:spcAft>
              <a:buSzPts val="2050"/>
              <a:buChar char="➔"/>
            </a:pPr>
            <a:r>
              <a:rPr lang="en-AU" sz="2050"/>
              <a:t>WiFi</a:t>
            </a:r>
            <a:endParaRPr sz="2050"/>
          </a:p>
          <a:p>
            <a:pPr marL="0" lvl="0" indent="0" algn="l" rtl="0">
              <a:lnSpc>
                <a:spcPct val="90000"/>
              </a:lnSpc>
              <a:spcBef>
                <a:spcPts val="0"/>
              </a:spcBef>
              <a:spcAft>
                <a:spcPts val="0"/>
              </a:spcAft>
              <a:buClr>
                <a:schemeClr val="dk1"/>
              </a:buClr>
              <a:buSzPts val="1850"/>
              <a:buNone/>
            </a:pPr>
            <a:endParaRPr sz="2050"/>
          </a:p>
          <a:p>
            <a:pPr marL="0" lvl="0" indent="0" algn="l" rtl="0">
              <a:lnSpc>
                <a:spcPct val="90000"/>
              </a:lnSpc>
              <a:spcBef>
                <a:spcPts val="0"/>
              </a:spcBef>
              <a:spcAft>
                <a:spcPts val="0"/>
              </a:spcAft>
              <a:buClr>
                <a:schemeClr val="dk1"/>
              </a:buClr>
              <a:buSzPts val="1850"/>
              <a:buNone/>
            </a:pPr>
            <a:r>
              <a:rPr lang="en-AU" sz="2050" b="1"/>
              <a:t>Features and functionality</a:t>
            </a:r>
            <a:endParaRPr sz="2050" b="1"/>
          </a:p>
          <a:p>
            <a:pPr marL="457200" lvl="0" indent="-358775" algn="l" rtl="0">
              <a:lnSpc>
                <a:spcPct val="90000"/>
              </a:lnSpc>
              <a:spcBef>
                <a:spcPts val="0"/>
              </a:spcBef>
              <a:spcAft>
                <a:spcPts val="0"/>
              </a:spcAft>
              <a:buSzPts val="2050"/>
              <a:buChar char="➔"/>
            </a:pPr>
            <a:r>
              <a:rPr lang="en-AU" sz="2050"/>
              <a:t>3 way calling</a:t>
            </a:r>
            <a:endParaRPr sz="2050"/>
          </a:p>
          <a:p>
            <a:pPr marL="457200" lvl="0" indent="-342900" algn="l" rtl="0">
              <a:lnSpc>
                <a:spcPct val="90000"/>
              </a:lnSpc>
              <a:spcBef>
                <a:spcPts val="0"/>
              </a:spcBef>
              <a:spcAft>
                <a:spcPts val="0"/>
              </a:spcAft>
              <a:buSzPts val="1800"/>
              <a:buChar char="➔"/>
            </a:pPr>
            <a:r>
              <a:rPr lang="en-AU" sz="2050"/>
              <a:t>Business continuity </a:t>
            </a:r>
            <a:r>
              <a:rPr lang="en-AU" sz="1942"/>
              <a:t>.</a:t>
            </a:r>
            <a:endParaRPr/>
          </a:p>
        </p:txBody>
      </p:sp>
      <p:pic>
        <p:nvPicPr>
          <p:cNvPr id="151" name="Google Shape;151;p20"/>
          <p:cNvPicPr preferRelativeResize="0"/>
          <p:nvPr/>
        </p:nvPicPr>
        <p:blipFill>
          <a:blip r:embed="rId3">
            <a:alphaModFix/>
          </a:blip>
          <a:stretch>
            <a:fillRect/>
          </a:stretch>
        </p:blipFill>
        <p:spPr>
          <a:xfrm>
            <a:off x="-19725" y="0"/>
            <a:ext cx="3918845" cy="685799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sp>
        <p:nvSpPr>
          <p:cNvPr id="157" name="Google Shape;157;p21"/>
          <p:cNvSpPr txBox="1">
            <a:spLocks noGrp="1"/>
          </p:cNvSpPr>
          <p:nvPr>
            <p:ph type="body" idx="1"/>
          </p:nvPr>
        </p:nvSpPr>
        <p:spPr>
          <a:xfrm>
            <a:off x="4413905" y="604239"/>
            <a:ext cx="3427200" cy="43638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1700"/>
              <a:buNone/>
            </a:pPr>
            <a:r>
              <a:rPr lang="en-AU" sz="2050" b="1"/>
              <a:t>Scenario 2</a:t>
            </a:r>
            <a:br>
              <a:rPr lang="en-AU" sz="2050"/>
            </a:br>
            <a:br>
              <a:rPr lang="en-AU" sz="2050"/>
            </a:br>
            <a:r>
              <a:rPr lang="en-AU" sz="2050"/>
              <a:t>“We are a small business who does not have a dedicated IT support person. </a:t>
            </a:r>
            <a:br>
              <a:rPr lang="en-AU" sz="2050"/>
            </a:br>
            <a:br>
              <a:rPr lang="en-AU" sz="2050"/>
            </a:br>
            <a:r>
              <a:rPr lang="en-AU" sz="2050"/>
              <a:t>Sometimes there is a fear towards changing technology. </a:t>
            </a:r>
            <a:endParaRPr sz="2050"/>
          </a:p>
          <a:p>
            <a:pPr marL="0" lvl="0" indent="0" algn="l" rtl="0">
              <a:lnSpc>
                <a:spcPct val="80000"/>
              </a:lnSpc>
              <a:spcBef>
                <a:spcPts val="0"/>
              </a:spcBef>
              <a:spcAft>
                <a:spcPts val="0"/>
              </a:spcAft>
              <a:buClr>
                <a:schemeClr val="dk1"/>
              </a:buClr>
              <a:buSzPts val="1700"/>
              <a:buNone/>
            </a:pPr>
            <a:endParaRPr sz="2050"/>
          </a:p>
          <a:p>
            <a:pPr marL="0" lvl="0" indent="0" algn="l" rtl="0">
              <a:lnSpc>
                <a:spcPct val="80000"/>
              </a:lnSpc>
              <a:spcBef>
                <a:spcPts val="0"/>
              </a:spcBef>
              <a:spcAft>
                <a:spcPts val="0"/>
              </a:spcAft>
              <a:buClr>
                <a:schemeClr val="dk1"/>
              </a:buClr>
              <a:buSzPts val="1700"/>
              <a:buNone/>
            </a:pPr>
            <a:r>
              <a:rPr lang="en-AU" sz="2050"/>
              <a:t>Who would be expected to managing implementing a cloud phone system and how would you understand our needs?”</a:t>
            </a:r>
            <a:endParaRPr/>
          </a:p>
        </p:txBody>
      </p:sp>
      <p:cxnSp>
        <p:nvCxnSpPr>
          <p:cNvPr id="158" name="Google Shape;158;p21"/>
          <p:cNvCxnSpPr/>
          <p:nvPr/>
        </p:nvCxnSpPr>
        <p:spPr>
          <a:xfrm>
            <a:off x="8129871" y="1412488"/>
            <a:ext cx="0" cy="3657600"/>
          </a:xfrm>
          <a:prstGeom prst="straightConnector1">
            <a:avLst/>
          </a:prstGeom>
          <a:noFill/>
          <a:ln w="12700" cap="flat" cmpd="sng">
            <a:solidFill>
              <a:srgbClr val="7F7F7F"/>
            </a:solidFill>
            <a:prstDash val="solid"/>
            <a:miter lim="800000"/>
            <a:headEnd type="none" w="sm" len="sm"/>
            <a:tailEnd type="none" w="sm" len="sm"/>
          </a:ln>
        </p:spPr>
      </p:cxnSp>
      <p:sp>
        <p:nvSpPr>
          <p:cNvPr id="159" name="Google Shape;159;p21"/>
          <p:cNvSpPr txBox="1">
            <a:spLocks noGrp="1"/>
          </p:cNvSpPr>
          <p:nvPr>
            <p:ph type="body" idx="2"/>
          </p:nvPr>
        </p:nvSpPr>
        <p:spPr>
          <a:xfrm>
            <a:off x="8484650" y="604250"/>
            <a:ext cx="3512700" cy="52071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1700"/>
              <a:buNone/>
            </a:pPr>
            <a:r>
              <a:rPr lang="en-AU" sz="2050" b="1"/>
              <a:t>Solution</a:t>
            </a:r>
            <a:endParaRPr sz="2050" b="1"/>
          </a:p>
          <a:p>
            <a:pPr marL="0" lvl="0" indent="0" algn="l" rtl="0">
              <a:lnSpc>
                <a:spcPct val="80000"/>
              </a:lnSpc>
              <a:spcBef>
                <a:spcPts val="0"/>
              </a:spcBef>
              <a:spcAft>
                <a:spcPts val="0"/>
              </a:spcAft>
              <a:buClr>
                <a:schemeClr val="dk1"/>
              </a:buClr>
              <a:buSzPts val="1700"/>
              <a:buNone/>
            </a:pPr>
            <a:endParaRPr sz="2050"/>
          </a:p>
          <a:p>
            <a:pPr marL="0" lvl="0" indent="0" algn="l" rtl="0">
              <a:lnSpc>
                <a:spcPct val="80000"/>
              </a:lnSpc>
              <a:spcBef>
                <a:spcPts val="0"/>
              </a:spcBef>
              <a:spcAft>
                <a:spcPts val="0"/>
              </a:spcAft>
              <a:buClr>
                <a:schemeClr val="dk1"/>
              </a:buClr>
              <a:buSzPts val="1700"/>
              <a:buNone/>
            </a:pPr>
            <a:r>
              <a:rPr lang="en-AU" sz="2050"/>
              <a:t>Getting started is easy.</a:t>
            </a:r>
            <a:endParaRPr sz="2050"/>
          </a:p>
          <a:p>
            <a:pPr marL="0" lvl="0" indent="0" algn="l" rtl="0">
              <a:lnSpc>
                <a:spcPct val="80000"/>
              </a:lnSpc>
              <a:spcBef>
                <a:spcPts val="1000"/>
              </a:spcBef>
              <a:spcAft>
                <a:spcPts val="0"/>
              </a:spcAft>
              <a:buNone/>
            </a:pPr>
            <a:r>
              <a:rPr lang="en-AU" sz="2050" b="1"/>
              <a:t>What is required</a:t>
            </a:r>
            <a:endParaRPr sz="2050" b="1"/>
          </a:p>
          <a:p>
            <a:pPr marL="457200" lvl="0" indent="-358775" algn="l" rtl="0">
              <a:lnSpc>
                <a:spcPct val="80000"/>
              </a:lnSpc>
              <a:spcBef>
                <a:spcPts val="1000"/>
              </a:spcBef>
              <a:spcAft>
                <a:spcPts val="0"/>
              </a:spcAft>
              <a:buSzPts val="2050"/>
              <a:buChar char="➔"/>
            </a:pPr>
            <a:r>
              <a:rPr lang="en-AU" sz="2050"/>
              <a:t>Copy of bill</a:t>
            </a:r>
            <a:endParaRPr sz="2050"/>
          </a:p>
          <a:p>
            <a:pPr marL="457200" lvl="0" indent="-358775" algn="l" rtl="0">
              <a:lnSpc>
                <a:spcPct val="80000"/>
              </a:lnSpc>
              <a:spcBef>
                <a:spcPts val="0"/>
              </a:spcBef>
              <a:spcAft>
                <a:spcPts val="0"/>
              </a:spcAft>
              <a:buSzPts val="2050"/>
              <a:buChar char="➔"/>
            </a:pPr>
            <a:r>
              <a:rPr lang="en-AU" sz="2050"/>
              <a:t>Call flow</a:t>
            </a:r>
            <a:endParaRPr sz="2050"/>
          </a:p>
          <a:p>
            <a:pPr marL="457200" lvl="0" indent="-358775" algn="l" rtl="0">
              <a:lnSpc>
                <a:spcPct val="80000"/>
              </a:lnSpc>
              <a:spcBef>
                <a:spcPts val="0"/>
              </a:spcBef>
              <a:spcAft>
                <a:spcPts val="0"/>
              </a:spcAft>
              <a:buSzPts val="2050"/>
              <a:buChar char="➔"/>
            </a:pPr>
            <a:r>
              <a:rPr lang="en-AU" sz="2050"/>
              <a:t>Recordings</a:t>
            </a:r>
            <a:endParaRPr sz="2050"/>
          </a:p>
          <a:p>
            <a:pPr marL="0" lvl="0" indent="0" algn="l" rtl="0">
              <a:lnSpc>
                <a:spcPct val="80000"/>
              </a:lnSpc>
              <a:spcBef>
                <a:spcPts val="1000"/>
              </a:spcBef>
              <a:spcAft>
                <a:spcPts val="0"/>
              </a:spcAft>
              <a:buNone/>
            </a:pPr>
            <a:endParaRPr sz="2050"/>
          </a:p>
          <a:p>
            <a:pPr marL="0" lvl="0" indent="0" algn="l" rtl="0">
              <a:lnSpc>
                <a:spcPct val="80000"/>
              </a:lnSpc>
              <a:spcBef>
                <a:spcPts val="1000"/>
              </a:spcBef>
              <a:spcAft>
                <a:spcPts val="0"/>
              </a:spcAft>
              <a:buClr>
                <a:schemeClr val="dk1"/>
              </a:buClr>
              <a:buSzPts val="1100"/>
              <a:buFont typeface="Arial"/>
              <a:buNone/>
            </a:pPr>
            <a:r>
              <a:rPr lang="en-AU" sz="2050" b="1"/>
              <a:t>What is not required</a:t>
            </a:r>
            <a:endParaRPr sz="2050" b="1"/>
          </a:p>
          <a:p>
            <a:pPr marL="457200" lvl="0" indent="-358775" algn="l" rtl="0">
              <a:lnSpc>
                <a:spcPct val="80000"/>
              </a:lnSpc>
              <a:spcBef>
                <a:spcPts val="1000"/>
              </a:spcBef>
              <a:spcAft>
                <a:spcPts val="0"/>
              </a:spcAft>
              <a:buSzPts val="2050"/>
              <a:buChar char="➔"/>
            </a:pPr>
            <a:r>
              <a:rPr lang="en-AU" sz="2050"/>
              <a:t>IT technician </a:t>
            </a:r>
            <a:endParaRPr sz="2050"/>
          </a:p>
          <a:p>
            <a:pPr marL="0" lvl="0" indent="0" algn="l" rtl="0">
              <a:lnSpc>
                <a:spcPct val="80000"/>
              </a:lnSpc>
              <a:spcBef>
                <a:spcPts val="1000"/>
              </a:spcBef>
              <a:spcAft>
                <a:spcPts val="0"/>
              </a:spcAft>
              <a:buNone/>
            </a:pPr>
            <a:endParaRPr sz="2050"/>
          </a:p>
          <a:p>
            <a:pPr marL="0" lvl="0" indent="0" algn="l" rtl="0">
              <a:lnSpc>
                <a:spcPct val="80000"/>
              </a:lnSpc>
              <a:spcBef>
                <a:spcPts val="1000"/>
              </a:spcBef>
              <a:spcAft>
                <a:spcPts val="0"/>
              </a:spcAft>
              <a:buNone/>
            </a:pPr>
            <a:r>
              <a:rPr lang="en-AU" sz="2050" b="1"/>
              <a:t>What is available</a:t>
            </a:r>
            <a:endParaRPr sz="2050" b="1"/>
          </a:p>
          <a:p>
            <a:pPr marL="457200" lvl="0" indent="-358775" algn="l" rtl="0">
              <a:lnSpc>
                <a:spcPct val="80000"/>
              </a:lnSpc>
              <a:spcBef>
                <a:spcPts val="1000"/>
              </a:spcBef>
              <a:spcAft>
                <a:spcPts val="0"/>
              </a:spcAft>
              <a:buSzPts val="2050"/>
              <a:buChar char="➔"/>
            </a:pPr>
            <a:r>
              <a:rPr lang="en-AU" sz="2050"/>
              <a:t>Onboarding Specialist</a:t>
            </a:r>
            <a:endParaRPr sz="2050"/>
          </a:p>
          <a:p>
            <a:pPr marL="457200" lvl="0" indent="-358775" algn="l" rtl="0">
              <a:lnSpc>
                <a:spcPct val="80000"/>
              </a:lnSpc>
              <a:spcBef>
                <a:spcPts val="0"/>
              </a:spcBef>
              <a:spcAft>
                <a:spcPts val="0"/>
              </a:spcAft>
              <a:buSzPts val="2050"/>
              <a:buChar char="➔"/>
            </a:pPr>
            <a:r>
              <a:rPr lang="en-AU" sz="2050"/>
              <a:t>7 day technical support</a:t>
            </a:r>
            <a:endParaRPr sz="2050"/>
          </a:p>
          <a:p>
            <a:pPr marL="0" lvl="0" indent="0" algn="l" rtl="0">
              <a:lnSpc>
                <a:spcPct val="80000"/>
              </a:lnSpc>
              <a:spcBef>
                <a:spcPts val="1000"/>
              </a:spcBef>
              <a:spcAft>
                <a:spcPts val="0"/>
              </a:spcAft>
              <a:buNone/>
            </a:pPr>
            <a:endParaRPr sz="2050"/>
          </a:p>
          <a:p>
            <a:pPr marL="0" lvl="0" indent="0" algn="l" rtl="0">
              <a:lnSpc>
                <a:spcPct val="80000"/>
              </a:lnSpc>
              <a:spcBef>
                <a:spcPts val="1000"/>
              </a:spcBef>
              <a:spcAft>
                <a:spcPts val="0"/>
              </a:spcAft>
              <a:buNone/>
            </a:pPr>
            <a:r>
              <a:rPr lang="en-AU" sz="2050" b="1"/>
              <a:t>What is the process</a:t>
            </a:r>
            <a:endParaRPr sz="2050"/>
          </a:p>
          <a:p>
            <a:pPr marL="457200" lvl="0" indent="-358775" algn="l" rtl="0">
              <a:lnSpc>
                <a:spcPct val="80000"/>
              </a:lnSpc>
              <a:spcBef>
                <a:spcPts val="1000"/>
              </a:spcBef>
              <a:spcAft>
                <a:spcPts val="0"/>
              </a:spcAft>
              <a:buSzPts val="2050"/>
              <a:buChar char="➔"/>
            </a:pPr>
            <a:r>
              <a:rPr lang="en-AU" sz="2050"/>
              <a:t>Let me explain</a:t>
            </a:r>
            <a:br>
              <a:rPr lang="en-AU" sz="2050"/>
            </a:br>
            <a:endParaRPr/>
          </a:p>
        </p:txBody>
      </p:sp>
      <p:pic>
        <p:nvPicPr>
          <p:cNvPr id="160" name="Google Shape;160;p21"/>
          <p:cNvPicPr preferRelativeResize="0"/>
          <p:nvPr/>
        </p:nvPicPr>
        <p:blipFill>
          <a:blip r:embed="rId3">
            <a:alphaModFix/>
          </a:blip>
          <a:stretch>
            <a:fillRect/>
          </a:stretch>
        </p:blipFill>
        <p:spPr>
          <a:xfrm>
            <a:off x="0" y="0"/>
            <a:ext cx="3918845" cy="685799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1073</TotalTime>
  <Words>1595</Words>
  <Application>Microsoft Office PowerPoint</Application>
  <PresentationFormat>Widescreen</PresentationFormat>
  <Paragraphs>178</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Roboto Black</vt:lpstr>
      <vt:lpstr>Arial</vt:lpstr>
      <vt:lpstr>Calibri</vt:lpstr>
      <vt:lpstr>Roboto</vt:lpstr>
      <vt:lpstr>Office Theme</vt:lpstr>
      <vt:lpstr>PowerPoint Presentation</vt:lpstr>
      <vt:lpstr>PowerPoint Presentation</vt:lpstr>
      <vt:lpstr>PowerPoint Presentation</vt:lpstr>
      <vt:lpstr>Ask yourself this...  Can your team members work the same from home as they do in the office?</vt:lpstr>
      <vt:lpstr>PowerPoint Presentation</vt:lpstr>
      <vt:lpstr>nbn™ - you’ve either got it, or you don’t.</vt:lpstr>
      <vt:lpstr>PowerPoint Presentation</vt:lpstr>
      <vt:lpstr>PowerPoint Presentation</vt:lpstr>
      <vt:lpstr>PowerPoint Presentation</vt:lpstr>
      <vt:lpstr>PowerPoint Presentation</vt:lpstr>
      <vt:lpstr>PowerPoint Presentation</vt:lpstr>
      <vt:lpstr>PowerPoint Presentation</vt:lpstr>
      <vt:lpstr>Moving to the Cloud - a step by step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 Crespi</cp:lastModifiedBy>
  <cp:revision>2</cp:revision>
  <cp:lastPrinted>2020-08-24T05:53:11Z</cp:lastPrinted>
  <dcterms:modified xsi:type="dcterms:W3CDTF">2020-08-24T23:48:33Z</dcterms:modified>
</cp:coreProperties>
</file>