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7" r:id="rId4"/>
    <p:sldId id="280" r:id="rId5"/>
    <p:sldId id="282" r:id="rId6"/>
    <p:sldId id="283" r:id="rId7"/>
    <p:sldId id="276" r:id="rId8"/>
    <p:sldId id="281" r:id="rId9"/>
    <p:sldId id="295" r:id="rId10"/>
    <p:sldId id="294" r:id="rId11"/>
    <p:sldId id="297" r:id="rId12"/>
    <p:sldId id="296" r:id="rId13"/>
    <p:sldId id="29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F8931D"/>
    <a:srgbClr val="FFE1AA"/>
    <a:srgbClr val="9B69FF"/>
    <a:srgbClr val="8C52FF"/>
    <a:srgbClr val="93E3FF"/>
    <a:srgbClr val="FCD3A2"/>
    <a:srgbClr val="EA6444"/>
    <a:srgbClr val="FF66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13C3D-7F82-4917-B658-1BA1DE12A4F3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000101E1-C0DE-4FD4-9B18-E2E7CC90F566}">
      <dgm:prSet phldrT="[Text]" custT="1"/>
      <dgm:spPr/>
      <dgm:t>
        <a:bodyPr/>
        <a:lstStyle/>
        <a:p>
          <a:r>
            <a:rPr lang="en-AU" sz="2000" dirty="0"/>
            <a:t>EOI</a:t>
          </a:r>
        </a:p>
      </dgm:t>
    </dgm:pt>
    <dgm:pt modelId="{7873E85B-D962-4714-8FEF-73FA27412A05}" type="parTrans" cxnId="{0DE83FB9-23CC-484B-8EF6-73B3183EF643}">
      <dgm:prSet/>
      <dgm:spPr/>
      <dgm:t>
        <a:bodyPr/>
        <a:lstStyle/>
        <a:p>
          <a:endParaRPr lang="en-AU"/>
        </a:p>
      </dgm:t>
    </dgm:pt>
    <dgm:pt modelId="{C66E3549-BC6B-4A96-9B6D-2C38E9F85DB6}" type="sibTrans" cxnId="{0DE83FB9-23CC-484B-8EF6-73B3183EF643}">
      <dgm:prSet/>
      <dgm:spPr/>
      <dgm:t>
        <a:bodyPr/>
        <a:lstStyle/>
        <a:p>
          <a:endParaRPr lang="en-AU"/>
        </a:p>
      </dgm:t>
    </dgm:pt>
    <dgm:pt modelId="{23A424E4-52C9-469E-AD7F-47B4D1021412}">
      <dgm:prSet phldrT="[Text]"/>
      <dgm:spPr/>
      <dgm:t>
        <a:bodyPr/>
        <a:lstStyle/>
        <a:p>
          <a:r>
            <a:rPr lang="en-AU" dirty="0"/>
            <a:t>Introduction</a:t>
          </a:r>
        </a:p>
      </dgm:t>
    </dgm:pt>
    <dgm:pt modelId="{95DEECE7-9122-4D68-B107-5AAF65E2E225}" type="parTrans" cxnId="{2DD74DE9-BE13-4CD2-ADCB-23CD33FC09E3}">
      <dgm:prSet/>
      <dgm:spPr/>
      <dgm:t>
        <a:bodyPr/>
        <a:lstStyle/>
        <a:p>
          <a:endParaRPr lang="en-AU"/>
        </a:p>
      </dgm:t>
    </dgm:pt>
    <dgm:pt modelId="{F742012C-2F8C-4328-98B2-13C7FDDB1E54}" type="sibTrans" cxnId="{2DD74DE9-BE13-4CD2-ADCB-23CD33FC09E3}">
      <dgm:prSet/>
      <dgm:spPr/>
      <dgm:t>
        <a:bodyPr/>
        <a:lstStyle/>
        <a:p>
          <a:endParaRPr lang="en-AU"/>
        </a:p>
      </dgm:t>
    </dgm:pt>
    <dgm:pt modelId="{C94386FA-F80E-4914-B348-7CBE92A5085D}">
      <dgm:prSet phldrT="[Text]"/>
      <dgm:spPr/>
      <dgm:t>
        <a:bodyPr/>
        <a:lstStyle/>
        <a:p>
          <a:r>
            <a:rPr lang="en-AU" dirty="0"/>
            <a:t>conversion</a:t>
          </a:r>
        </a:p>
      </dgm:t>
    </dgm:pt>
    <dgm:pt modelId="{97E006E6-6D95-4F2A-B439-5D0466240DE2}" type="parTrans" cxnId="{0B522B01-377C-4615-AE27-28D3C207A68C}">
      <dgm:prSet/>
      <dgm:spPr/>
      <dgm:t>
        <a:bodyPr/>
        <a:lstStyle/>
        <a:p>
          <a:endParaRPr lang="en-AU"/>
        </a:p>
      </dgm:t>
    </dgm:pt>
    <dgm:pt modelId="{A276D595-AA57-498D-ACE2-66FD89234BBB}" type="sibTrans" cxnId="{0B522B01-377C-4615-AE27-28D3C207A68C}">
      <dgm:prSet/>
      <dgm:spPr/>
      <dgm:t>
        <a:bodyPr/>
        <a:lstStyle/>
        <a:p>
          <a:endParaRPr lang="en-AU"/>
        </a:p>
      </dgm:t>
    </dgm:pt>
    <dgm:pt modelId="{8BE82DEE-BDCA-46B6-88EC-AFFB99915DAA}">
      <dgm:prSet phldrT="[Text]"/>
      <dgm:spPr/>
      <dgm:t>
        <a:bodyPr/>
        <a:lstStyle/>
        <a:p>
          <a:r>
            <a:rPr lang="en-AU" dirty="0"/>
            <a:t>Quality </a:t>
          </a:r>
        </a:p>
        <a:p>
          <a:r>
            <a:rPr lang="en-AU" dirty="0"/>
            <a:t>Volunteers</a:t>
          </a:r>
        </a:p>
      </dgm:t>
    </dgm:pt>
    <dgm:pt modelId="{34DECEEC-516F-476A-831B-3070672E42CF}" type="parTrans" cxnId="{781C1C08-83F9-4E56-8809-7745AD546B41}">
      <dgm:prSet/>
      <dgm:spPr/>
      <dgm:t>
        <a:bodyPr/>
        <a:lstStyle/>
        <a:p>
          <a:endParaRPr lang="en-AU"/>
        </a:p>
      </dgm:t>
    </dgm:pt>
    <dgm:pt modelId="{E3E52E5E-844B-4961-BE0F-0D7D8006EF5B}" type="sibTrans" cxnId="{781C1C08-83F9-4E56-8809-7745AD546B41}">
      <dgm:prSet/>
      <dgm:spPr/>
      <dgm:t>
        <a:bodyPr/>
        <a:lstStyle/>
        <a:p>
          <a:endParaRPr lang="en-AU"/>
        </a:p>
      </dgm:t>
    </dgm:pt>
    <dgm:pt modelId="{B1E8A9B5-5061-4D77-87A6-B251D0BD8D09}" type="pres">
      <dgm:prSet presAssocID="{75B13C3D-7F82-4917-B658-1BA1DE12A4F3}" presName="Name0" presStyleCnt="0">
        <dgm:presLayoutVars>
          <dgm:chMax val="4"/>
          <dgm:resizeHandles val="exact"/>
        </dgm:presLayoutVars>
      </dgm:prSet>
      <dgm:spPr/>
    </dgm:pt>
    <dgm:pt modelId="{8313AB52-40AC-4A03-B7FC-841B0B1695F8}" type="pres">
      <dgm:prSet presAssocID="{75B13C3D-7F82-4917-B658-1BA1DE12A4F3}" presName="ellipse" presStyleLbl="trBgShp" presStyleIdx="0" presStyleCnt="1"/>
      <dgm:spPr/>
    </dgm:pt>
    <dgm:pt modelId="{F3620BBA-5960-4605-BB3F-0A4F437763D3}" type="pres">
      <dgm:prSet presAssocID="{75B13C3D-7F82-4917-B658-1BA1DE12A4F3}" presName="arrow1" presStyleLbl="fgShp" presStyleIdx="0" presStyleCnt="1"/>
      <dgm:spPr/>
    </dgm:pt>
    <dgm:pt modelId="{E99A74C6-585B-4F16-B68F-2A39408B2D1D}" type="pres">
      <dgm:prSet presAssocID="{75B13C3D-7F82-4917-B658-1BA1DE12A4F3}" presName="rectangle" presStyleLbl="revTx" presStyleIdx="0" presStyleCnt="1">
        <dgm:presLayoutVars>
          <dgm:bulletEnabled val="1"/>
        </dgm:presLayoutVars>
      </dgm:prSet>
      <dgm:spPr/>
    </dgm:pt>
    <dgm:pt modelId="{918D4274-0744-44FC-9A81-8288603B291A}" type="pres">
      <dgm:prSet presAssocID="{23A424E4-52C9-469E-AD7F-47B4D1021412}" presName="item1" presStyleLbl="node1" presStyleIdx="0" presStyleCnt="3" custLinFactNeighborX="1899" custLinFactNeighborY="2160">
        <dgm:presLayoutVars>
          <dgm:bulletEnabled val="1"/>
        </dgm:presLayoutVars>
      </dgm:prSet>
      <dgm:spPr/>
    </dgm:pt>
    <dgm:pt modelId="{FF2E869E-E112-4400-A67E-7BC47F852644}" type="pres">
      <dgm:prSet presAssocID="{C94386FA-F80E-4914-B348-7CBE92A5085D}" presName="item2" presStyleLbl="node1" presStyleIdx="1" presStyleCnt="3">
        <dgm:presLayoutVars>
          <dgm:bulletEnabled val="1"/>
        </dgm:presLayoutVars>
      </dgm:prSet>
      <dgm:spPr/>
    </dgm:pt>
    <dgm:pt modelId="{9283B869-3AA6-44A3-91E4-B8DFB70A4753}" type="pres">
      <dgm:prSet presAssocID="{8BE82DEE-BDCA-46B6-88EC-AFFB99915DAA}" presName="item3" presStyleLbl="node1" presStyleIdx="2" presStyleCnt="3">
        <dgm:presLayoutVars>
          <dgm:bulletEnabled val="1"/>
        </dgm:presLayoutVars>
      </dgm:prSet>
      <dgm:spPr/>
    </dgm:pt>
    <dgm:pt modelId="{9E7128EC-4D7F-4EFA-9024-1108E7BD3C47}" type="pres">
      <dgm:prSet presAssocID="{75B13C3D-7F82-4917-B658-1BA1DE12A4F3}" presName="funnel" presStyleLbl="trAlignAcc1" presStyleIdx="0" presStyleCnt="1" custLinFactNeighborX="-240" custLinFactNeighborY="-407"/>
      <dgm:spPr/>
    </dgm:pt>
  </dgm:ptLst>
  <dgm:cxnLst>
    <dgm:cxn modelId="{0B522B01-377C-4615-AE27-28D3C207A68C}" srcId="{75B13C3D-7F82-4917-B658-1BA1DE12A4F3}" destId="{C94386FA-F80E-4914-B348-7CBE92A5085D}" srcOrd="2" destOrd="0" parTransId="{97E006E6-6D95-4F2A-B439-5D0466240DE2}" sibTransId="{A276D595-AA57-498D-ACE2-66FD89234BBB}"/>
    <dgm:cxn modelId="{781C1C08-83F9-4E56-8809-7745AD546B41}" srcId="{75B13C3D-7F82-4917-B658-1BA1DE12A4F3}" destId="{8BE82DEE-BDCA-46B6-88EC-AFFB99915DAA}" srcOrd="3" destOrd="0" parTransId="{34DECEEC-516F-476A-831B-3070672E42CF}" sibTransId="{E3E52E5E-844B-4961-BE0F-0D7D8006EF5B}"/>
    <dgm:cxn modelId="{41CF5A71-83E3-4835-B01A-FF7E1E4DD1FD}" type="presOf" srcId="{000101E1-C0DE-4FD4-9B18-E2E7CC90F566}" destId="{9283B869-3AA6-44A3-91E4-B8DFB70A4753}" srcOrd="0" destOrd="0" presId="urn:microsoft.com/office/officeart/2005/8/layout/funnel1"/>
    <dgm:cxn modelId="{A3184887-6FCF-4794-A28C-7C0D237E7A88}" type="presOf" srcId="{C94386FA-F80E-4914-B348-7CBE92A5085D}" destId="{918D4274-0744-44FC-9A81-8288603B291A}" srcOrd="0" destOrd="0" presId="urn:microsoft.com/office/officeart/2005/8/layout/funnel1"/>
    <dgm:cxn modelId="{2B415595-37CE-46AC-8B26-42A2EB759A22}" type="presOf" srcId="{75B13C3D-7F82-4917-B658-1BA1DE12A4F3}" destId="{B1E8A9B5-5061-4D77-87A6-B251D0BD8D09}" srcOrd="0" destOrd="0" presId="urn:microsoft.com/office/officeart/2005/8/layout/funnel1"/>
    <dgm:cxn modelId="{796CBB9B-EE0E-4FB1-A9F2-E11950A4AACF}" type="presOf" srcId="{23A424E4-52C9-469E-AD7F-47B4D1021412}" destId="{FF2E869E-E112-4400-A67E-7BC47F852644}" srcOrd="0" destOrd="0" presId="urn:microsoft.com/office/officeart/2005/8/layout/funnel1"/>
    <dgm:cxn modelId="{0DE83FB9-23CC-484B-8EF6-73B3183EF643}" srcId="{75B13C3D-7F82-4917-B658-1BA1DE12A4F3}" destId="{000101E1-C0DE-4FD4-9B18-E2E7CC90F566}" srcOrd="0" destOrd="0" parTransId="{7873E85B-D962-4714-8FEF-73FA27412A05}" sibTransId="{C66E3549-BC6B-4A96-9B6D-2C38E9F85DB6}"/>
    <dgm:cxn modelId="{548432E2-E56B-4514-B3C1-142E3AC4CC20}" type="presOf" srcId="{8BE82DEE-BDCA-46B6-88EC-AFFB99915DAA}" destId="{E99A74C6-585B-4F16-B68F-2A39408B2D1D}" srcOrd="0" destOrd="0" presId="urn:microsoft.com/office/officeart/2005/8/layout/funnel1"/>
    <dgm:cxn modelId="{2DD74DE9-BE13-4CD2-ADCB-23CD33FC09E3}" srcId="{75B13C3D-7F82-4917-B658-1BA1DE12A4F3}" destId="{23A424E4-52C9-469E-AD7F-47B4D1021412}" srcOrd="1" destOrd="0" parTransId="{95DEECE7-9122-4D68-B107-5AAF65E2E225}" sibTransId="{F742012C-2F8C-4328-98B2-13C7FDDB1E54}"/>
    <dgm:cxn modelId="{532FF022-C569-493A-B83F-6CC05EA9569E}" type="presParOf" srcId="{B1E8A9B5-5061-4D77-87A6-B251D0BD8D09}" destId="{8313AB52-40AC-4A03-B7FC-841B0B1695F8}" srcOrd="0" destOrd="0" presId="urn:microsoft.com/office/officeart/2005/8/layout/funnel1"/>
    <dgm:cxn modelId="{E884F490-A2DF-44CC-BCF2-38CFFE285C6E}" type="presParOf" srcId="{B1E8A9B5-5061-4D77-87A6-B251D0BD8D09}" destId="{F3620BBA-5960-4605-BB3F-0A4F437763D3}" srcOrd="1" destOrd="0" presId="urn:microsoft.com/office/officeart/2005/8/layout/funnel1"/>
    <dgm:cxn modelId="{6687892C-8040-4C40-9DD6-F4A34C510577}" type="presParOf" srcId="{B1E8A9B5-5061-4D77-87A6-B251D0BD8D09}" destId="{E99A74C6-585B-4F16-B68F-2A39408B2D1D}" srcOrd="2" destOrd="0" presId="urn:microsoft.com/office/officeart/2005/8/layout/funnel1"/>
    <dgm:cxn modelId="{186B7FD6-439A-4530-8246-EFABD6B56422}" type="presParOf" srcId="{B1E8A9B5-5061-4D77-87A6-B251D0BD8D09}" destId="{918D4274-0744-44FC-9A81-8288603B291A}" srcOrd="3" destOrd="0" presId="urn:microsoft.com/office/officeart/2005/8/layout/funnel1"/>
    <dgm:cxn modelId="{EB40E184-330A-4FF4-8200-1556124F4120}" type="presParOf" srcId="{B1E8A9B5-5061-4D77-87A6-B251D0BD8D09}" destId="{FF2E869E-E112-4400-A67E-7BC47F852644}" srcOrd="4" destOrd="0" presId="urn:microsoft.com/office/officeart/2005/8/layout/funnel1"/>
    <dgm:cxn modelId="{40E7B62B-581F-48B0-A165-B5D7EC12D7FB}" type="presParOf" srcId="{B1E8A9B5-5061-4D77-87A6-B251D0BD8D09}" destId="{9283B869-3AA6-44A3-91E4-B8DFB70A4753}" srcOrd="5" destOrd="0" presId="urn:microsoft.com/office/officeart/2005/8/layout/funnel1"/>
    <dgm:cxn modelId="{E616DC73-0BCD-46BD-8427-5920F75E10E6}" type="presParOf" srcId="{B1E8A9B5-5061-4D77-87A6-B251D0BD8D09}" destId="{9E7128EC-4D7F-4EFA-9024-1108E7BD3C4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B13C3D-7F82-4917-B658-1BA1DE12A4F3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000101E1-C0DE-4FD4-9B18-E2E7CC90F566}">
      <dgm:prSet phldrT="[Text]" custT="1"/>
      <dgm:spPr/>
      <dgm:t>
        <a:bodyPr/>
        <a:lstStyle/>
        <a:p>
          <a:r>
            <a:rPr lang="en-AU" sz="2000" dirty="0"/>
            <a:t>EOI</a:t>
          </a:r>
        </a:p>
      </dgm:t>
    </dgm:pt>
    <dgm:pt modelId="{C66E3549-BC6B-4A96-9B6D-2C38E9F85DB6}" type="sibTrans" cxnId="{0DE83FB9-23CC-484B-8EF6-73B3183EF643}">
      <dgm:prSet/>
      <dgm:spPr/>
      <dgm:t>
        <a:bodyPr/>
        <a:lstStyle/>
        <a:p>
          <a:endParaRPr lang="en-AU"/>
        </a:p>
      </dgm:t>
    </dgm:pt>
    <dgm:pt modelId="{7873E85B-D962-4714-8FEF-73FA27412A05}" type="parTrans" cxnId="{0DE83FB9-23CC-484B-8EF6-73B3183EF643}">
      <dgm:prSet/>
      <dgm:spPr/>
      <dgm:t>
        <a:bodyPr/>
        <a:lstStyle/>
        <a:p>
          <a:endParaRPr lang="en-AU"/>
        </a:p>
      </dgm:t>
    </dgm:pt>
    <dgm:pt modelId="{23A424E4-52C9-469E-AD7F-47B4D1021412}">
      <dgm:prSet phldrT="[Text]"/>
      <dgm:spPr/>
      <dgm:t>
        <a:bodyPr/>
        <a:lstStyle/>
        <a:p>
          <a:r>
            <a:rPr lang="en-AU" dirty="0"/>
            <a:t>Introduction</a:t>
          </a:r>
        </a:p>
      </dgm:t>
    </dgm:pt>
    <dgm:pt modelId="{F742012C-2F8C-4328-98B2-13C7FDDB1E54}" type="sibTrans" cxnId="{2DD74DE9-BE13-4CD2-ADCB-23CD33FC09E3}">
      <dgm:prSet/>
      <dgm:spPr/>
      <dgm:t>
        <a:bodyPr/>
        <a:lstStyle/>
        <a:p>
          <a:endParaRPr lang="en-AU"/>
        </a:p>
      </dgm:t>
    </dgm:pt>
    <dgm:pt modelId="{95DEECE7-9122-4D68-B107-5AAF65E2E225}" type="parTrans" cxnId="{2DD74DE9-BE13-4CD2-ADCB-23CD33FC09E3}">
      <dgm:prSet/>
      <dgm:spPr/>
      <dgm:t>
        <a:bodyPr/>
        <a:lstStyle/>
        <a:p>
          <a:endParaRPr lang="en-AU"/>
        </a:p>
      </dgm:t>
    </dgm:pt>
    <dgm:pt modelId="{C94386FA-F80E-4914-B348-7CBE92A5085D}">
      <dgm:prSet phldrT="[Text]"/>
      <dgm:spPr/>
      <dgm:t>
        <a:bodyPr/>
        <a:lstStyle/>
        <a:p>
          <a:r>
            <a:rPr lang="en-AU" dirty="0"/>
            <a:t>conversion</a:t>
          </a:r>
        </a:p>
      </dgm:t>
    </dgm:pt>
    <dgm:pt modelId="{A276D595-AA57-498D-ACE2-66FD89234BBB}" type="sibTrans" cxnId="{0B522B01-377C-4615-AE27-28D3C207A68C}">
      <dgm:prSet/>
      <dgm:spPr/>
      <dgm:t>
        <a:bodyPr/>
        <a:lstStyle/>
        <a:p>
          <a:endParaRPr lang="en-AU"/>
        </a:p>
      </dgm:t>
    </dgm:pt>
    <dgm:pt modelId="{97E006E6-6D95-4F2A-B439-5D0466240DE2}" type="parTrans" cxnId="{0B522B01-377C-4615-AE27-28D3C207A68C}">
      <dgm:prSet/>
      <dgm:spPr/>
      <dgm:t>
        <a:bodyPr/>
        <a:lstStyle/>
        <a:p>
          <a:endParaRPr lang="en-AU"/>
        </a:p>
      </dgm:t>
    </dgm:pt>
    <dgm:pt modelId="{8BE82DEE-BDCA-46B6-88EC-AFFB99915DAA}">
      <dgm:prSet phldrT="[Text]"/>
      <dgm:spPr/>
      <dgm:t>
        <a:bodyPr/>
        <a:lstStyle/>
        <a:p>
          <a:r>
            <a:rPr lang="en-AU" dirty="0">
              <a:solidFill>
                <a:schemeClr val="bg1"/>
              </a:solidFill>
            </a:rPr>
            <a:t>.</a:t>
          </a:r>
        </a:p>
      </dgm:t>
    </dgm:pt>
    <dgm:pt modelId="{E3E52E5E-844B-4961-BE0F-0D7D8006EF5B}" type="sibTrans" cxnId="{781C1C08-83F9-4E56-8809-7745AD546B41}">
      <dgm:prSet/>
      <dgm:spPr/>
      <dgm:t>
        <a:bodyPr/>
        <a:lstStyle/>
        <a:p>
          <a:endParaRPr lang="en-AU"/>
        </a:p>
      </dgm:t>
    </dgm:pt>
    <dgm:pt modelId="{34DECEEC-516F-476A-831B-3070672E42CF}" type="parTrans" cxnId="{781C1C08-83F9-4E56-8809-7745AD546B41}">
      <dgm:prSet/>
      <dgm:spPr/>
      <dgm:t>
        <a:bodyPr/>
        <a:lstStyle/>
        <a:p>
          <a:endParaRPr lang="en-AU"/>
        </a:p>
      </dgm:t>
    </dgm:pt>
    <dgm:pt modelId="{B1E8A9B5-5061-4D77-87A6-B251D0BD8D09}" type="pres">
      <dgm:prSet presAssocID="{75B13C3D-7F82-4917-B658-1BA1DE12A4F3}" presName="Name0" presStyleCnt="0">
        <dgm:presLayoutVars>
          <dgm:chMax val="4"/>
          <dgm:resizeHandles val="exact"/>
        </dgm:presLayoutVars>
      </dgm:prSet>
      <dgm:spPr/>
    </dgm:pt>
    <dgm:pt modelId="{8313AB52-40AC-4A03-B7FC-841B0B1695F8}" type="pres">
      <dgm:prSet presAssocID="{75B13C3D-7F82-4917-B658-1BA1DE12A4F3}" presName="ellipse" presStyleLbl="trBgShp" presStyleIdx="0" presStyleCnt="1"/>
      <dgm:spPr/>
    </dgm:pt>
    <dgm:pt modelId="{F3620BBA-5960-4605-BB3F-0A4F437763D3}" type="pres">
      <dgm:prSet presAssocID="{75B13C3D-7F82-4917-B658-1BA1DE12A4F3}" presName="arrow1" presStyleLbl="fgShp" presStyleIdx="0" presStyleCnt="1"/>
      <dgm:spPr/>
    </dgm:pt>
    <dgm:pt modelId="{E99A74C6-585B-4F16-B68F-2A39408B2D1D}" type="pres">
      <dgm:prSet presAssocID="{75B13C3D-7F82-4917-B658-1BA1DE12A4F3}" presName="rectangle" presStyleLbl="revTx" presStyleIdx="0" presStyleCnt="1">
        <dgm:presLayoutVars>
          <dgm:bulletEnabled val="1"/>
        </dgm:presLayoutVars>
      </dgm:prSet>
      <dgm:spPr/>
    </dgm:pt>
    <dgm:pt modelId="{918D4274-0744-44FC-9A81-8288603B291A}" type="pres">
      <dgm:prSet presAssocID="{23A424E4-52C9-469E-AD7F-47B4D1021412}" presName="item1" presStyleLbl="node1" presStyleIdx="0" presStyleCnt="3" custLinFactNeighborX="1899" custLinFactNeighborY="2160">
        <dgm:presLayoutVars>
          <dgm:bulletEnabled val="1"/>
        </dgm:presLayoutVars>
      </dgm:prSet>
      <dgm:spPr/>
    </dgm:pt>
    <dgm:pt modelId="{FF2E869E-E112-4400-A67E-7BC47F852644}" type="pres">
      <dgm:prSet presAssocID="{C94386FA-F80E-4914-B348-7CBE92A5085D}" presName="item2" presStyleLbl="node1" presStyleIdx="1" presStyleCnt="3">
        <dgm:presLayoutVars>
          <dgm:bulletEnabled val="1"/>
        </dgm:presLayoutVars>
      </dgm:prSet>
      <dgm:spPr/>
    </dgm:pt>
    <dgm:pt modelId="{9283B869-3AA6-44A3-91E4-B8DFB70A4753}" type="pres">
      <dgm:prSet presAssocID="{8BE82DEE-BDCA-46B6-88EC-AFFB99915DAA}" presName="item3" presStyleLbl="node1" presStyleIdx="2" presStyleCnt="3">
        <dgm:presLayoutVars>
          <dgm:bulletEnabled val="1"/>
        </dgm:presLayoutVars>
      </dgm:prSet>
      <dgm:spPr/>
    </dgm:pt>
    <dgm:pt modelId="{9E7128EC-4D7F-4EFA-9024-1108E7BD3C47}" type="pres">
      <dgm:prSet presAssocID="{75B13C3D-7F82-4917-B658-1BA1DE12A4F3}" presName="funnel" presStyleLbl="trAlignAcc1" presStyleIdx="0" presStyleCnt="1" custLinFactNeighborX="-240" custLinFactNeighborY="-407"/>
      <dgm:spPr/>
    </dgm:pt>
  </dgm:ptLst>
  <dgm:cxnLst>
    <dgm:cxn modelId="{0B522B01-377C-4615-AE27-28D3C207A68C}" srcId="{75B13C3D-7F82-4917-B658-1BA1DE12A4F3}" destId="{C94386FA-F80E-4914-B348-7CBE92A5085D}" srcOrd="2" destOrd="0" parTransId="{97E006E6-6D95-4F2A-B439-5D0466240DE2}" sibTransId="{A276D595-AA57-498D-ACE2-66FD89234BBB}"/>
    <dgm:cxn modelId="{781C1C08-83F9-4E56-8809-7745AD546B41}" srcId="{75B13C3D-7F82-4917-B658-1BA1DE12A4F3}" destId="{8BE82DEE-BDCA-46B6-88EC-AFFB99915DAA}" srcOrd="3" destOrd="0" parTransId="{34DECEEC-516F-476A-831B-3070672E42CF}" sibTransId="{E3E52E5E-844B-4961-BE0F-0D7D8006EF5B}"/>
    <dgm:cxn modelId="{41CF5A71-83E3-4835-B01A-FF7E1E4DD1FD}" type="presOf" srcId="{000101E1-C0DE-4FD4-9B18-E2E7CC90F566}" destId="{9283B869-3AA6-44A3-91E4-B8DFB70A4753}" srcOrd="0" destOrd="0" presId="urn:microsoft.com/office/officeart/2005/8/layout/funnel1"/>
    <dgm:cxn modelId="{A3184887-6FCF-4794-A28C-7C0D237E7A88}" type="presOf" srcId="{C94386FA-F80E-4914-B348-7CBE92A5085D}" destId="{918D4274-0744-44FC-9A81-8288603B291A}" srcOrd="0" destOrd="0" presId="urn:microsoft.com/office/officeart/2005/8/layout/funnel1"/>
    <dgm:cxn modelId="{2B415595-37CE-46AC-8B26-42A2EB759A22}" type="presOf" srcId="{75B13C3D-7F82-4917-B658-1BA1DE12A4F3}" destId="{B1E8A9B5-5061-4D77-87A6-B251D0BD8D09}" srcOrd="0" destOrd="0" presId="urn:microsoft.com/office/officeart/2005/8/layout/funnel1"/>
    <dgm:cxn modelId="{796CBB9B-EE0E-4FB1-A9F2-E11950A4AACF}" type="presOf" srcId="{23A424E4-52C9-469E-AD7F-47B4D1021412}" destId="{FF2E869E-E112-4400-A67E-7BC47F852644}" srcOrd="0" destOrd="0" presId="urn:microsoft.com/office/officeart/2005/8/layout/funnel1"/>
    <dgm:cxn modelId="{0DE83FB9-23CC-484B-8EF6-73B3183EF643}" srcId="{75B13C3D-7F82-4917-B658-1BA1DE12A4F3}" destId="{000101E1-C0DE-4FD4-9B18-E2E7CC90F566}" srcOrd="0" destOrd="0" parTransId="{7873E85B-D962-4714-8FEF-73FA27412A05}" sibTransId="{C66E3549-BC6B-4A96-9B6D-2C38E9F85DB6}"/>
    <dgm:cxn modelId="{548432E2-E56B-4514-B3C1-142E3AC4CC20}" type="presOf" srcId="{8BE82DEE-BDCA-46B6-88EC-AFFB99915DAA}" destId="{E99A74C6-585B-4F16-B68F-2A39408B2D1D}" srcOrd="0" destOrd="0" presId="urn:microsoft.com/office/officeart/2005/8/layout/funnel1"/>
    <dgm:cxn modelId="{2DD74DE9-BE13-4CD2-ADCB-23CD33FC09E3}" srcId="{75B13C3D-7F82-4917-B658-1BA1DE12A4F3}" destId="{23A424E4-52C9-469E-AD7F-47B4D1021412}" srcOrd="1" destOrd="0" parTransId="{95DEECE7-9122-4D68-B107-5AAF65E2E225}" sibTransId="{F742012C-2F8C-4328-98B2-13C7FDDB1E54}"/>
    <dgm:cxn modelId="{532FF022-C569-493A-B83F-6CC05EA9569E}" type="presParOf" srcId="{B1E8A9B5-5061-4D77-87A6-B251D0BD8D09}" destId="{8313AB52-40AC-4A03-B7FC-841B0B1695F8}" srcOrd="0" destOrd="0" presId="urn:microsoft.com/office/officeart/2005/8/layout/funnel1"/>
    <dgm:cxn modelId="{E884F490-A2DF-44CC-BCF2-38CFFE285C6E}" type="presParOf" srcId="{B1E8A9B5-5061-4D77-87A6-B251D0BD8D09}" destId="{F3620BBA-5960-4605-BB3F-0A4F437763D3}" srcOrd="1" destOrd="0" presId="urn:microsoft.com/office/officeart/2005/8/layout/funnel1"/>
    <dgm:cxn modelId="{6687892C-8040-4C40-9DD6-F4A34C510577}" type="presParOf" srcId="{B1E8A9B5-5061-4D77-87A6-B251D0BD8D09}" destId="{E99A74C6-585B-4F16-B68F-2A39408B2D1D}" srcOrd="2" destOrd="0" presId="urn:microsoft.com/office/officeart/2005/8/layout/funnel1"/>
    <dgm:cxn modelId="{186B7FD6-439A-4530-8246-EFABD6B56422}" type="presParOf" srcId="{B1E8A9B5-5061-4D77-87A6-B251D0BD8D09}" destId="{918D4274-0744-44FC-9A81-8288603B291A}" srcOrd="3" destOrd="0" presId="urn:microsoft.com/office/officeart/2005/8/layout/funnel1"/>
    <dgm:cxn modelId="{EB40E184-330A-4FF4-8200-1556124F4120}" type="presParOf" srcId="{B1E8A9B5-5061-4D77-87A6-B251D0BD8D09}" destId="{FF2E869E-E112-4400-A67E-7BC47F852644}" srcOrd="4" destOrd="0" presId="urn:microsoft.com/office/officeart/2005/8/layout/funnel1"/>
    <dgm:cxn modelId="{40E7B62B-581F-48B0-A165-B5D7EC12D7FB}" type="presParOf" srcId="{B1E8A9B5-5061-4D77-87A6-B251D0BD8D09}" destId="{9283B869-3AA6-44A3-91E4-B8DFB70A4753}" srcOrd="5" destOrd="0" presId="urn:microsoft.com/office/officeart/2005/8/layout/funnel1"/>
    <dgm:cxn modelId="{E616DC73-0BCD-46BD-8427-5920F75E10E6}" type="presParOf" srcId="{B1E8A9B5-5061-4D77-87A6-B251D0BD8D09}" destId="{9E7128EC-4D7F-4EFA-9024-1108E7BD3C47}" srcOrd="6" destOrd="0" presId="urn:microsoft.com/office/officeart/2005/8/layout/funne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7EDF3D-13AE-4398-B439-BEF10C4F9F4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E6D340EB-D547-4DC0-8F21-773410CB19F7}">
      <dgm:prSet phldrT="[Text]"/>
      <dgm:spPr/>
      <dgm:t>
        <a:bodyPr/>
        <a:lstStyle/>
        <a:p>
          <a:r>
            <a:rPr lang="en-AU" dirty="0"/>
            <a:t>Activate, involve &amp;     measure</a:t>
          </a:r>
        </a:p>
      </dgm:t>
    </dgm:pt>
    <dgm:pt modelId="{D2C1FD0E-2F4A-4FE1-BA94-7B3AF6D528A4}" type="parTrans" cxnId="{675233C9-0D69-4B94-A0B0-E4BE16F6514B}">
      <dgm:prSet/>
      <dgm:spPr/>
      <dgm:t>
        <a:bodyPr/>
        <a:lstStyle/>
        <a:p>
          <a:endParaRPr lang="en-AU"/>
        </a:p>
      </dgm:t>
    </dgm:pt>
    <dgm:pt modelId="{2316ACA9-0FC5-4B46-A5B7-29114FCC6FAF}" type="sibTrans" cxnId="{675233C9-0D69-4B94-A0B0-E4BE16F6514B}">
      <dgm:prSet/>
      <dgm:spPr/>
      <dgm:t>
        <a:bodyPr/>
        <a:lstStyle/>
        <a:p>
          <a:endParaRPr lang="en-AU"/>
        </a:p>
      </dgm:t>
    </dgm:pt>
    <dgm:pt modelId="{86CE0949-C66F-400E-8421-BA47154EBF24}">
      <dgm:prSet phldrT="[Text]"/>
      <dgm:spPr/>
      <dgm:t>
        <a:bodyPr/>
        <a:lstStyle/>
        <a:p>
          <a:r>
            <a:rPr lang="en-AU" dirty="0"/>
            <a:t>Thank &amp; appreciate </a:t>
          </a:r>
        </a:p>
      </dgm:t>
    </dgm:pt>
    <dgm:pt modelId="{29CC84DD-A41D-488F-AAF5-9BC02F293CD2}" type="parTrans" cxnId="{A8CEFC04-8243-4CF9-81C4-38784E4B9482}">
      <dgm:prSet/>
      <dgm:spPr/>
      <dgm:t>
        <a:bodyPr/>
        <a:lstStyle/>
        <a:p>
          <a:endParaRPr lang="en-AU"/>
        </a:p>
      </dgm:t>
    </dgm:pt>
    <dgm:pt modelId="{4F3A5EB9-47AE-46F6-BCF2-005A2EC201A3}" type="sibTrans" cxnId="{A8CEFC04-8243-4CF9-81C4-38784E4B9482}">
      <dgm:prSet/>
      <dgm:spPr/>
      <dgm:t>
        <a:bodyPr/>
        <a:lstStyle/>
        <a:p>
          <a:endParaRPr lang="en-AU"/>
        </a:p>
      </dgm:t>
    </dgm:pt>
    <dgm:pt modelId="{B4EC7366-C3BC-4090-9153-43B6DEB61540}">
      <dgm:prSet phldrT="[Text]"/>
      <dgm:spPr/>
      <dgm:t>
        <a:bodyPr/>
        <a:lstStyle/>
        <a:p>
          <a:r>
            <a:rPr lang="en-AU" dirty="0"/>
            <a:t>Stay connected</a:t>
          </a:r>
        </a:p>
      </dgm:t>
    </dgm:pt>
    <dgm:pt modelId="{C481F3AC-AFE0-4907-A5C6-3A5753EF3603}" type="parTrans" cxnId="{1CC57DB6-9014-49BD-88DC-798D7B2662A0}">
      <dgm:prSet/>
      <dgm:spPr/>
      <dgm:t>
        <a:bodyPr/>
        <a:lstStyle/>
        <a:p>
          <a:endParaRPr lang="en-AU"/>
        </a:p>
      </dgm:t>
    </dgm:pt>
    <dgm:pt modelId="{6D87FA93-647A-4C77-98DF-36CBF34F28DF}" type="sibTrans" cxnId="{1CC57DB6-9014-49BD-88DC-798D7B2662A0}">
      <dgm:prSet/>
      <dgm:spPr/>
      <dgm:t>
        <a:bodyPr/>
        <a:lstStyle/>
        <a:p>
          <a:endParaRPr lang="en-AU"/>
        </a:p>
      </dgm:t>
    </dgm:pt>
    <dgm:pt modelId="{A24B5203-9B2C-4661-A9E5-F7DC8929D29C}" type="pres">
      <dgm:prSet presAssocID="{E67EDF3D-13AE-4398-B439-BEF10C4F9F46}" presName="compositeShape" presStyleCnt="0">
        <dgm:presLayoutVars>
          <dgm:chMax val="7"/>
          <dgm:dir/>
          <dgm:resizeHandles val="exact"/>
        </dgm:presLayoutVars>
      </dgm:prSet>
      <dgm:spPr/>
    </dgm:pt>
    <dgm:pt modelId="{414EEF62-2001-4373-813C-43E470DECE46}" type="pres">
      <dgm:prSet presAssocID="{E67EDF3D-13AE-4398-B439-BEF10C4F9F46}" presName="wedge1" presStyleLbl="node1" presStyleIdx="0" presStyleCnt="3"/>
      <dgm:spPr/>
    </dgm:pt>
    <dgm:pt modelId="{FB9415BB-46C1-444C-9F3E-88D3DED80D90}" type="pres">
      <dgm:prSet presAssocID="{E67EDF3D-13AE-4398-B439-BEF10C4F9F46}" presName="dummy1a" presStyleCnt="0"/>
      <dgm:spPr/>
    </dgm:pt>
    <dgm:pt modelId="{20A02535-A1E9-41AB-8E3C-2B03119E7F24}" type="pres">
      <dgm:prSet presAssocID="{E67EDF3D-13AE-4398-B439-BEF10C4F9F46}" presName="dummy1b" presStyleCnt="0"/>
      <dgm:spPr/>
    </dgm:pt>
    <dgm:pt modelId="{B8933908-7061-4434-B75C-22D32145F48F}" type="pres">
      <dgm:prSet presAssocID="{E67EDF3D-13AE-4398-B439-BEF10C4F9F4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D9A1321-FBBF-4A58-B6A5-F23AAC4B6529}" type="pres">
      <dgm:prSet presAssocID="{E67EDF3D-13AE-4398-B439-BEF10C4F9F46}" presName="wedge2" presStyleLbl="node1" presStyleIdx="1" presStyleCnt="3"/>
      <dgm:spPr/>
    </dgm:pt>
    <dgm:pt modelId="{1E69EA66-E22E-4EDB-BE88-76101E714623}" type="pres">
      <dgm:prSet presAssocID="{E67EDF3D-13AE-4398-B439-BEF10C4F9F46}" presName="dummy2a" presStyleCnt="0"/>
      <dgm:spPr/>
    </dgm:pt>
    <dgm:pt modelId="{B611D8D2-8DFC-47B4-8AAA-348243DDF290}" type="pres">
      <dgm:prSet presAssocID="{E67EDF3D-13AE-4398-B439-BEF10C4F9F46}" presName="dummy2b" presStyleCnt="0"/>
      <dgm:spPr/>
    </dgm:pt>
    <dgm:pt modelId="{9DAC686C-CD90-40D1-9BA0-4461C6AAC129}" type="pres">
      <dgm:prSet presAssocID="{E67EDF3D-13AE-4398-B439-BEF10C4F9F4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8B6C6FD-B97B-44AF-A00E-336598147758}" type="pres">
      <dgm:prSet presAssocID="{E67EDF3D-13AE-4398-B439-BEF10C4F9F46}" presName="wedge3" presStyleLbl="node1" presStyleIdx="2" presStyleCnt="3"/>
      <dgm:spPr/>
    </dgm:pt>
    <dgm:pt modelId="{6523E478-EA14-4C4B-96F4-A983D082AD29}" type="pres">
      <dgm:prSet presAssocID="{E67EDF3D-13AE-4398-B439-BEF10C4F9F46}" presName="dummy3a" presStyleCnt="0"/>
      <dgm:spPr/>
    </dgm:pt>
    <dgm:pt modelId="{7859D9FB-25E5-48C9-849B-6A96FC0C1934}" type="pres">
      <dgm:prSet presAssocID="{E67EDF3D-13AE-4398-B439-BEF10C4F9F46}" presName="dummy3b" presStyleCnt="0"/>
      <dgm:spPr/>
    </dgm:pt>
    <dgm:pt modelId="{822CE1A8-184B-44AD-A6E4-495EDFA7E131}" type="pres">
      <dgm:prSet presAssocID="{E67EDF3D-13AE-4398-B439-BEF10C4F9F4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78B65C9-926A-4E84-B490-B9003CF7E891}" type="pres">
      <dgm:prSet presAssocID="{2316ACA9-0FC5-4B46-A5B7-29114FCC6FAF}" presName="arrowWedge1" presStyleLbl="fgSibTrans2D1" presStyleIdx="0" presStyleCnt="3"/>
      <dgm:spPr/>
    </dgm:pt>
    <dgm:pt modelId="{BD38BEBA-7B5F-432B-B224-E41879F59659}" type="pres">
      <dgm:prSet presAssocID="{4F3A5EB9-47AE-46F6-BCF2-005A2EC201A3}" presName="arrowWedge2" presStyleLbl="fgSibTrans2D1" presStyleIdx="1" presStyleCnt="3"/>
      <dgm:spPr/>
    </dgm:pt>
    <dgm:pt modelId="{09ABB1DF-88FE-45FD-A2B3-AD379D728239}" type="pres">
      <dgm:prSet presAssocID="{6D87FA93-647A-4C77-98DF-36CBF34F28DF}" presName="arrowWedge3" presStyleLbl="fgSibTrans2D1" presStyleIdx="2" presStyleCnt="3"/>
      <dgm:spPr/>
    </dgm:pt>
  </dgm:ptLst>
  <dgm:cxnLst>
    <dgm:cxn modelId="{A8CEFC04-8243-4CF9-81C4-38784E4B9482}" srcId="{E67EDF3D-13AE-4398-B439-BEF10C4F9F46}" destId="{86CE0949-C66F-400E-8421-BA47154EBF24}" srcOrd="1" destOrd="0" parTransId="{29CC84DD-A41D-488F-AAF5-9BC02F293CD2}" sibTransId="{4F3A5EB9-47AE-46F6-BCF2-005A2EC201A3}"/>
    <dgm:cxn modelId="{92DE8A18-8588-45CF-A8FC-4C9D9975D6B4}" type="presOf" srcId="{86CE0949-C66F-400E-8421-BA47154EBF24}" destId="{3D9A1321-FBBF-4A58-B6A5-F23AAC4B6529}" srcOrd="0" destOrd="0" presId="urn:microsoft.com/office/officeart/2005/8/layout/cycle8"/>
    <dgm:cxn modelId="{64F2C147-5E26-48EF-81B6-3A194D65F418}" type="presOf" srcId="{E6D340EB-D547-4DC0-8F21-773410CB19F7}" destId="{B8933908-7061-4434-B75C-22D32145F48F}" srcOrd="1" destOrd="0" presId="urn:microsoft.com/office/officeart/2005/8/layout/cycle8"/>
    <dgm:cxn modelId="{F382A66A-6D44-49C5-92BE-E70E7F73CF72}" type="presOf" srcId="{86CE0949-C66F-400E-8421-BA47154EBF24}" destId="{9DAC686C-CD90-40D1-9BA0-4461C6AAC129}" srcOrd="1" destOrd="0" presId="urn:microsoft.com/office/officeart/2005/8/layout/cycle8"/>
    <dgm:cxn modelId="{D61DA081-CFB5-483C-85F1-B7A5084661BA}" type="presOf" srcId="{B4EC7366-C3BC-4090-9153-43B6DEB61540}" destId="{98B6C6FD-B97B-44AF-A00E-336598147758}" srcOrd="0" destOrd="0" presId="urn:microsoft.com/office/officeart/2005/8/layout/cycle8"/>
    <dgm:cxn modelId="{1CC57DB6-9014-49BD-88DC-798D7B2662A0}" srcId="{E67EDF3D-13AE-4398-B439-BEF10C4F9F46}" destId="{B4EC7366-C3BC-4090-9153-43B6DEB61540}" srcOrd="2" destOrd="0" parTransId="{C481F3AC-AFE0-4907-A5C6-3A5753EF3603}" sibTransId="{6D87FA93-647A-4C77-98DF-36CBF34F28DF}"/>
    <dgm:cxn modelId="{3E897CB8-20FB-48AA-84B6-7E1DD5AC6F2E}" type="presOf" srcId="{B4EC7366-C3BC-4090-9153-43B6DEB61540}" destId="{822CE1A8-184B-44AD-A6E4-495EDFA7E131}" srcOrd="1" destOrd="0" presId="urn:microsoft.com/office/officeart/2005/8/layout/cycle8"/>
    <dgm:cxn modelId="{675233C9-0D69-4B94-A0B0-E4BE16F6514B}" srcId="{E67EDF3D-13AE-4398-B439-BEF10C4F9F46}" destId="{E6D340EB-D547-4DC0-8F21-773410CB19F7}" srcOrd="0" destOrd="0" parTransId="{D2C1FD0E-2F4A-4FE1-BA94-7B3AF6D528A4}" sibTransId="{2316ACA9-0FC5-4B46-A5B7-29114FCC6FAF}"/>
    <dgm:cxn modelId="{CE7542E1-5A45-499F-BDEE-1ED7A1CF9307}" type="presOf" srcId="{E6D340EB-D547-4DC0-8F21-773410CB19F7}" destId="{414EEF62-2001-4373-813C-43E470DECE46}" srcOrd="0" destOrd="0" presId="urn:microsoft.com/office/officeart/2005/8/layout/cycle8"/>
    <dgm:cxn modelId="{F3085BF8-E367-441A-9C3F-65E92561002F}" type="presOf" srcId="{E67EDF3D-13AE-4398-B439-BEF10C4F9F46}" destId="{A24B5203-9B2C-4661-A9E5-F7DC8929D29C}" srcOrd="0" destOrd="0" presId="urn:microsoft.com/office/officeart/2005/8/layout/cycle8"/>
    <dgm:cxn modelId="{6B715FA3-C4B9-44B7-BBB1-93BC6AF5BB08}" type="presParOf" srcId="{A24B5203-9B2C-4661-A9E5-F7DC8929D29C}" destId="{414EEF62-2001-4373-813C-43E470DECE46}" srcOrd="0" destOrd="0" presId="urn:microsoft.com/office/officeart/2005/8/layout/cycle8"/>
    <dgm:cxn modelId="{7043A097-55D7-42E5-BF4D-43C9F05F6CB3}" type="presParOf" srcId="{A24B5203-9B2C-4661-A9E5-F7DC8929D29C}" destId="{FB9415BB-46C1-444C-9F3E-88D3DED80D90}" srcOrd="1" destOrd="0" presId="urn:microsoft.com/office/officeart/2005/8/layout/cycle8"/>
    <dgm:cxn modelId="{C343D692-8ADE-4A1F-AAEF-3DDE28CD268D}" type="presParOf" srcId="{A24B5203-9B2C-4661-A9E5-F7DC8929D29C}" destId="{20A02535-A1E9-41AB-8E3C-2B03119E7F24}" srcOrd="2" destOrd="0" presId="urn:microsoft.com/office/officeart/2005/8/layout/cycle8"/>
    <dgm:cxn modelId="{DE72F8F2-1787-43B9-BFB4-9DFF5AC79A89}" type="presParOf" srcId="{A24B5203-9B2C-4661-A9E5-F7DC8929D29C}" destId="{B8933908-7061-4434-B75C-22D32145F48F}" srcOrd="3" destOrd="0" presId="urn:microsoft.com/office/officeart/2005/8/layout/cycle8"/>
    <dgm:cxn modelId="{D05C552C-D971-4336-8F58-3908A1B0841B}" type="presParOf" srcId="{A24B5203-9B2C-4661-A9E5-F7DC8929D29C}" destId="{3D9A1321-FBBF-4A58-B6A5-F23AAC4B6529}" srcOrd="4" destOrd="0" presId="urn:microsoft.com/office/officeart/2005/8/layout/cycle8"/>
    <dgm:cxn modelId="{99949EDD-B51A-412E-88EB-1BAE987FAD48}" type="presParOf" srcId="{A24B5203-9B2C-4661-A9E5-F7DC8929D29C}" destId="{1E69EA66-E22E-4EDB-BE88-76101E714623}" srcOrd="5" destOrd="0" presId="urn:microsoft.com/office/officeart/2005/8/layout/cycle8"/>
    <dgm:cxn modelId="{E6F804E4-9AA8-41B6-AB47-FE1DE00C699C}" type="presParOf" srcId="{A24B5203-9B2C-4661-A9E5-F7DC8929D29C}" destId="{B611D8D2-8DFC-47B4-8AAA-348243DDF290}" srcOrd="6" destOrd="0" presId="urn:microsoft.com/office/officeart/2005/8/layout/cycle8"/>
    <dgm:cxn modelId="{16B44EC2-72A8-447F-81E1-B099A03BB95E}" type="presParOf" srcId="{A24B5203-9B2C-4661-A9E5-F7DC8929D29C}" destId="{9DAC686C-CD90-40D1-9BA0-4461C6AAC129}" srcOrd="7" destOrd="0" presId="urn:microsoft.com/office/officeart/2005/8/layout/cycle8"/>
    <dgm:cxn modelId="{DC36C352-2C02-43D9-B3C2-7E95164200A7}" type="presParOf" srcId="{A24B5203-9B2C-4661-A9E5-F7DC8929D29C}" destId="{98B6C6FD-B97B-44AF-A00E-336598147758}" srcOrd="8" destOrd="0" presId="urn:microsoft.com/office/officeart/2005/8/layout/cycle8"/>
    <dgm:cxn modelId="{11898D23-15C0-49E5-BB1B-6C1A0AD64834}" type="presParOf" srcId="{A24B5203-9B2C-4661-A9E5-F7DC8929D29C}" destId="{6523E478-EA14-4C4B-96F4-A983D082AD29}" srcOrd="9" destOrd="0" presId="urn:microsoft.com/office/officeart/2005/8/layout/cycle8"/>
    <dgm:cxn modelId="{DBB3BA6C-FAD8-4279-928A-7B6FEB214B15}" type="presParOf" srcId="{A24B5203-9B2C-4661-A9E5-F7DC8929D29C}" destId="{7859D9FB-25E5-48C9-849B-6A96FC0C1934}" srcOrd="10" destOrd="0" presId="urn:microsoft.com/office/officeart/2005/8/layout/cycle8"/>
    <dgm:cxn modelId="{718A21C7-93DE-4072-9B91-13D50C2CDBB9}" type="presParOf" srcId="{A24B5203-9B2C-4661-A9E5-F7DC8929D29C}" destId="{822CE1A8-184B-44AD-A6E4-495EDFA7E131}" srcOrd="11" destOrd="0" presId="urn:microsoft.com/office/officeart/2005/8/layout/cycle8"/>
    <dgm:cxn modelId="{D0629A20-F61A-4A58-ACD5-F5E10CFCBB85}" type="presParOf" srcId="{A24B5203-9B2C-4661-A9E5-F7DC8929D29C}" destId="{C78B65C9-926A-4E84-B490-B9003CF7E891}" srcOrd="12" destOrd="0" presId="urn:microsoft.com/office/officeart/2005/8/layout/cycle8"/>
    <dgm:cxn modelId="{9CA1A1A0-0F4D-44D1-B728-A279FFF4D9B0}" type="presParOf" srcId="{A24B5203-9B2C-4661-A9E5-F7DC8929D29C}" destId="{BD38BEBA-7B5F-432B-B224-E41879F59659}" srcOrd="13" destOrd="0" presId="urn:microsoft.com/office/officeart/2005/8/layout/cycle8"/>
    <dgm:cxn modelId="{B24F4020-EB4F-412A-84CE-34807EE0B5B8}" type="presParOf" srcId="{A24B5203-9B2C-4661-A9E5-F7DC8929D29C}" destId="{09ABB1DF-88FE-45FD-A2B3-AD379D72823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3AB52-40AC-4A03-B7FC-841B0B1695F8}">
      <dsp:nvSpPr>
        <dsp:cNvPr id="0" name=""/>
        <dsp:cNvSpPr/>
      </dsp:nvSpPr>
      <dsp:spPr>
        <a:xfrm>
          <a:off x="927674" y="122616"/>
          <a:ext cx="2433463" cy="84510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20BBA-5960-4605-BB3F-0A4F437763D3}">
      <dsp:nvSpPr>
        <dsp:cNvPr id="0" name=""/>
        <dsp:cNvSpPr/>
      </dsp:nvSpPr>
      <dsp:spPr>
        <a:xfrm>
          <a:off x="1912377" y="2192003"/>
          <a:ext cx="471601" cy="30182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9A74C6-585B-4F16-B68F-2A39408B2D1D}">
      <dsp:nvSpPr>
        <dsp:cNvPr id="0" name=""/>
        <dsp:cNvSpPr/>
      </dsp:nvSpPr>
      <dsp:spPr>
        <a:xfrm>
          <a:off x="1016335" y="2433463"/>
          <a:ext cx="2263686" cy="565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Quality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Volunteers</a:t>
          </a:r>
        </a:p>
      </dsp:txBody>
      <dsp:txXfrm>
        <a:off x="1016335" y="2433463"/>
        <a:ext cx="2263686" cy="565921"/>
      </dsp:txXfrm>
    </dsp:sp>
    <dsp:sp modelId="{918D4274-0744-44FC-9A81-8288603B291A}">
      <dsp:nvSpPr>
        <dsp:cNvPr id="0" name=""/>
        <dsp:cNvSpPr/>
      </dsp:nvSpPr>
      <dsp:spPr>
        <a:xfrm>
          <a:off x="1828518" y="1051331"/>
          <a:ext cx="848882" cy="848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700" kern="1200" dirty="0"/>
            <a:t>conversion</a:t>
          </a:r>
        </a:p>
      </dsp:txBody>
      <dsp:txXfrm>
        <a:off x="1952834" y="1175647"/>
        <a:ext cx="600250" cy="600250"/>
      </dsp:txXfrm>
    </dsp:sp>
    <dsp:sp modelId="{FF2E869E-E112-4400-A67E-7BC47F852644}">
      <dsp:nvSpPr>
        <dsp:cNvPr id="0" name=""/>
        <dsp:cNvSpPr/>
      </dsp:nvSpPr>
      <dsp:spPr>
        <a:xfrm>
          <a:off x="1204975" y="396145"/>
          <a:ext cx="848882" cy="848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700" kern="1200" dirty="0"/>
            <a:t>Introduction</a:t>
          </a:r>
        </a:p>
      </dsp:txBody>
      <dsp:txXfrm>
        <a:off x="1329291" y="520461"/>
        <a:ext cx="600250" cy="600250"/>
      </dsp:txXfrm>
    </dsp:sp>
    <dsp:sp modelId="{9283B869-3AA6-44A3-91E4-B8DFB70A4753}">
      <dsp:nvSpPr>
        <dsp:cNvPr id="0" name=""/>
        <dsp:cNvSpPr/>
      </dsp:nvSpPr>
      <dsp:spPr>
        <a:xfrm>
          <a:off x="2072722" y="190904"/>
          <a:ext cx="848882" cy="848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/>
            <a:t>EOI</a:t>
          </a:r>
        </a:p>
      </dsp:txBody>
      <dsp:txXfrm>
        <a:off x="2197038" y="315220"/>
        <a:ext cx="600250" cy="600250"/>
      </dsp:txXfrm>
    </dsp:sp>
    <dsp:sp modelId="{9E7128EC-4D7F-4EFA-9024-1108E7BD3C47}">
      <dsp:nvSpPr>
        <dsp:cNvPr id="0" name=""/>
        <dsp:cNvSpPr/>
      </dsp:nvSpPr>
      <dsp:spPr>
        <a:xfrm>
          <a:off x="821356" y="10265"/>
          <a:ext cx="2640967" cy="21127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3AB52-40AC-4A03-B7FC-841B0B1695F8}">
      <dsp:nvSpPr>
        <dsp:cNvPr id="0" name=""/>
        <dsp:cNvSpPr/>
      </dsp:nvSpPr>
      <dsp:spPr>
        <a:xfrm>
          <a:off x="1621274" y="149847"/>
          <a:ext cx="2973902" cy="103279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20BBA-5960-4605-BB3F-0A4F437763D3}">
      <dsp:nvSpPr>
        <dsp:cNvPr id="0" name=""/>
        <dsp:cNvSpPr/>
      </dsp:nvSpPr>
      <dsp:spPr>
        <a:xfrm>
          <a:off x="2824667" y="2678817"/>
          <a:ext cx="576337" cy="36885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9A74C6-585B-4F16-B68F-2A39408B2D1D}">
      <dsp:nvSpPr>
        <dsp:cNvPr id="0" name=""/>
        <dsp:cNvSpPr/>
      </dsp:nvSpPr>
      <dsp:spPr>
        <a:xfrm>
          <a:off x="1729625" y="2973902"/>
          <a:ext cx="2766420" cy="691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chemeClr val="bg1"/>
              </a:solidFill>
            </a:rPr>
            <a:t>.</a:t>
          </a:r>
        </a:p>
      </dsp:txBody>
      <dsp:txXfrm>
        <a:off x="1729625" y="2973902"/>
        <a:ext cx="2766420" cy="691605"/>
      </dsp:txXfrm>
    </dsp:sp>
    <dsp:sp modelId="{918D4274-0744-44FC-9A81-8288603B291A}">
      <dsp:nvSpPr>
        <dsp:cNvPr id="0" name=""/>
        <dsp:cNvSpPr/>
      </dsp:nvSpPr>
      <dsp:spPr>
        <a:xfrm>
          <a:off x="2722183" y="1284818"/>
          <a:ext cx="1037407" cy="1037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900" kern="1200" dirty="0"/>
            <a:t>conversion</a:t>
          </a:r>
        </a:p>
      </dsp:txBody>
      <dsp:txXfrm>
        <a:off x="2874108" y="1436743"/>
        <a:ext cx="733557" cy="733557"/>
      </dsp:txXfrm>
    </dsp:sp>
    <dsp:sp modelId="{FF2E869E-E112-4400-A67E-7BC47F852644}">
      <dsp:nvSpPr>
        <dsp:cNvPr id="0" name=""/>
        <dsp:cNvSpPr/>
      </dsp:nvSpPr>
      <dsp:spPr>
        <a:xfrm>
          <a:off x="1960160" y="484123"/>
          <a:ext cx="1037407" cy="1037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900" kern="1200" dirty="0"/>
            <a:t>Introduction</a:t>
          </a:r>
        </a:p>
      </dsp:txBody>
      <dsp:txXfrm>
        <a:off x="2112085" y="636048"/>
        <a:ext cx="733557" cy="733557"/>
      </dsp:txXfrm>
    </dsp:sp>
    <dsp:sp modelId="{9283B869-3AA6-44A3-91E4-B8DFB70A4753}">
      <dsp:nvSpPr>
        <dsp:cNvPr id="0" name=""/>
        <dsp:cNvSpPr/>
      </dsp:nvSpPr>
      <dsp:spPr>
        <a:xfrm>
          <a:off x="3020621" y="233301"/>
          <a:ext cx="1037407" cy="1037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/>
            <a:t>EOI</a:t>
          </a:r>
        </a:p>
      </dsp:txBody>
      <dsp:txXfrm>
        <a:off x="3172546" y="385226"/>
        <a:ext cx="733557" cy="733557"/>
      </dsp:txXfrm>
    </dsp:sp>
    <dsp:sp modelId="{9E7128EC-4D7F-4EFA-9024-1108E7BD3C47}">
      <dsp:nvSpPr>
        <dsp:cNvPr id="0" name=""/>
        <dsp:cNvSpPr/>
      </dsp:nvSpPr>
      <dsp:spPr>
        <a:xfrm>
          <a:off x="1491344" y="12544"/>
          <a:ext cx="3227490" cy="258199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EEF62-2001-4373-813C-43E470DECE46}">
      <dsp:nvSpPr>
        <dsp:cNvPr id="0" name=""/>
        <dsp:cNvSpPr/>
      </dsp:nvSpPr>
      <dsp:spPr>
        <a:xfrm>
          <a:off x="741632" y="196201"/>
          <a:ext cx="2535527" cy="2535527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Activate, involve &amp;     measure</a:t>
          </a:r>
        </a:p>
      </dsp:txBody>
      <dsp:txXfrm>
        <a:off x="2077915" y="733491"/>
        <a:ext cx="905545" cy="754621"/>
      </dsp:txXfrm>
    </dsp:sp>
    <dsp:sp modelId="{3D9A1321-FBBF-4A58-B6A5-F23AAC4B6529}">
      <dsp:nvSpPr>
        <dsp:cNvPr id="0" name=""/>
        <dsp:cNvSpPr/>
      </dsp:nvSpPr>
      <dsp:spPr>
        <a:xfrm>
          <a:off x="689412" y="286756"/>
          <a:ext cx="2535527" cy="2535527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Thank &amp; appreciate </a:t>
          </a:r>
        </a:p>
      </dsp:txBody>
      <dsp:txXfrm>
        <a:off x="1293109" y="1931830"/>
        <a:ext cx="1358318" cy="664066"/>
      </dsp:txXfrm>
    </dsp:sp>
    <dsp:sp modelId="{98B6C6FD-B97B-44AF-A00E-336598147758}">
      <dsp:nvSpPr>
        <dsp:cNvPr id="0" name=""/>
        <dsp:cNvSpPr/>
      </dsp:nvSpPr>
      <dsp:spPr>
        <a:xfrm>
          <a:off x="637192" y="196201"/>
          <a:ext cx="2535527" cy="2535527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Stay connected</a:t>
          </a:r>
        </a:p>
      </dsp:txBody>
      <dsp:txXfrm>
        <a:off x="930891" y="733491"/>
        <a:ext cx="905545" cy="754621"/>
      </dsp:txXfrm>
    </dsp:sp>
    <dsp:sp modelId="{C78B65C9-926A-4E84-B490-B9003CF7E891}">
      <dsp:nvSpPr>
        <dsp:cNvPr id="0" name=""/>
        <dsp:cNvSpPr/>
      </dsp:nvSpPr>
      <dsp:spPr>
        <a:xfrm>
          <a:off x="584880" y="39240"/>
          <a:ext cx="2849449" cy="284944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8BEBA-7B5F-432B-B224-E41879F59659}">
      <dsp:nvSpPr>
        <dsp:cNvPr id="0" name=""/>
        <dsp:cNvSpPr/>
      </dsp:nvSpPr>
      <dsp:spPr>
        <a:xfrm>
          <a:off x="532451" y="129634"/>
          <a:ext cx="2849449" cy="284944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BB1DF-88FE-45FD-A2B3-AD379D728239}">
      <dsp:nvSpPr>
        <dsp:cNvPr id="0" name=""/>
        <dsp:cNvSpPr/>
      </dsp:nvSpPr>
      <dsp:spPr>
        <a:xfrm>
          <a:off x="480022" y="39240"/>
          <a:ext cx="2849449" cy="284944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4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36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43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17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93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43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63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09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94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9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svg"/><Relationship Id="rId7" Type="http://schemas.openxmlformats.org/officeDocument/2006/relationships/image" Target="../media/image13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ampfireapp.org/" TargetMode="External"/><Relationship Id="rId2" Type="http://schemas.openxmlformats.org/officeDocument/2006/relationships/hyperlink" Target="mailto:info@volaby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11.svg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10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D92A843-3FA1-4DFF-99F6-47FA457D7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01476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CB6722-BA80-4DEC-B21C-D49124E2A334}"/>
              </a:ext>
            </a:extLst>
          </p:cNvPr>
          <p:cNvSpPr/>
          <p:nvPr/>
        </p:nvSpPr>
        <p:spPr>
          <a:xfrm>
            <a:off x="-30777" y="8857"/>
            <a:ext cx="5045539" cy="68491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A4052B-A5E1-4496-91CB-89CD17E7C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981" y="2106613"/>
            <a:ext cx="4759782" cy="1500044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ct val="120000"/>
              </a:lnSpc>
            </a:pPr>
            <a:r>
              <a:rPr lang="en-GB" sz="74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Building the foundations of a Volunteer Management Funnel Process</a:t>
            </a:r>
            <a:endParaRPr lang="en-AU" sz="7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6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AAA6A22-21A8-40A4-801F-46C3F8F75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71" y="5746602"/>
            <a:ext cx="907261" cy="514346"/>
          </a:xfrm>
          <a:prstGeom prst="rect">
            <a:avLst/>
          </a:prstGeom>
        </p:spPr>
      </p:pic>
      <p:pic>
        <p:nvPicPr>
          <p:cNvPr id="4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CC147DEE-AF42-4BDA-9EC3-E830A901E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562" y="429287"/>
            <a:ext cx="524753" cy="524753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E3B75DDE-0A4A-4C9C-8386-0DA384A4A8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6" y="518789"/>
            <a:ext cx="3083227" cy="1233291"/>
          </a:xfrm>
          <a:prstGeom prst="rect">
            <a:avLst/>
          </a:prstGeom>
        </p:spPr>
      </p:pic>
      <p:pic>
        <p:nvPicPr>
          <p:cNvPr id="18" name="Picture 17" descr="A picture containing person, tree, outdoor, standing&#10;&#10;Description automatically generated">
            <a:extLst>
              <a:ext uri="{FF2B5EF4-FFF2-40B4-BE49-F238E27FC236}">
                <a16:creationId xmlns:a16="http://schemas.microsoft.com/office/drawing/2014/main" id="{E4925A86-86BB-4B63-AB7C-799346D330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765" y="802330"/>
            <a:ext cx="7177236" cy="4784824"/>
          </a:xfrm>
          <a:prstGeom prst="rect">
            <a:avLst/>
          </a:prstGeom>
        </p:spPr>
      </p:pic>
      <p:pic>
        <p:nvPicPr>
          <p:cNvPr id="11" name="Picture 10" descr="Chart, funnel chart&#10;&#10;Description automatically generated">
            <a:extLst>
              <a:ext uri="{FF2B5EF4-FFF2-40B4-BE49-F238E27FC236}">
                <a16:creationId xmlns:a16="http://schemas.microsoft.com/office/drawing/2014/main" id="{F384F127-4479-408A-81CC-60409E83D11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7" t="6116" r="51612" b="6309"/>
          <a:stretch/>
        </p:blipFill>
        <p:spPr>
          <a:xfrm>
            <a:off x="1861980" y="3535604"/>
            <a:ext cx="1545783" cy="205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6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Group of men with solid fill">
            <a:extLst>
              <a:ext uri="{FF2B5EF4-FFF2-40B4-BE49-F238E27FC236}">
                <a16:creationId xmlns:a16="http://schemas.microsoft.com/office/drawing/2014/main" id="{454A6FAD-28D9-4B0B-8ABA-C5AF23DC0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014" y="1679330"/>
            <a:ext cx="2625971" cy="262597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9E3446B-5C18-45CA-AF38-CA2CE73B8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447" y="670585"/>
            <a:ext cx="10644511" cy="843648"/>
          </a:xfrm>
        </p:spPr>
        <p:txBody>
          <a:bodyPr anchor="b">
            <a:normAutofit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AU" sz="4400" b="1" dirty="0">
                <a:latin typeface="Poppins" panose="00000500000000000000" pitchFamily="2" charset="0"/>
                <a:cs typeface="Poppins" panose="00000500000000000000" pitchFamily="2" charset="0"/>
              </a:rPr>
              <a:t>What powers this funnel?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64314BF-F9A8-4CD8-AA51-6DEED4987823}"/>
              </a:ext>
            </a:extLst>
          </p:cNvPr>
          <p:cNvSpPr/>
          <p:nvPr/>
        </p:nvSpPr>
        <p:spPr>
          <a:xfrm>
            <a:off x="1468315" y="1978269"/>
            <a:ext cx="2497016" cy="17145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6A9F793-4D2C-47D7-B071-C6E21ED1C440}"/>
              </a:ext>
            </a:extLst>
          </p:cNvPr>
          <p:cNvSpPr/>
          <p:nvPr/>
        </p:nvSpPr>
        <p:spPr>
          <a:xfrm>
            <a:off x="8226668" y="1978269"/>
            <a:ext cx="2497016" cy="1714500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597837-6D02-4850-AF8E-999443002B1A}"/>
              </a:ext>
            </a:extLst>
          </p:cNvPr>
          <p:cNvSpPr txBox="1"/>
          <p:nvPr/>
        </p:nvSpPr>
        <p:spPr>
          <a:xfrm>
            <a:off x="940776" y="4305301"/>
            <a:ext cx="436098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dirty="0">
                <a:solidFill>
                  <a:schemeClr val="accent1"/>
                </a:solidFill>
              </a:rPr>
              <a:t>PUSH</a:t>
            </a:r>
            <a:r>
              <a:rPr lang="en-AU" dirty="0"/>
              <a:t> Forces:</a:t>
            </a:r>
          </a:p>
          <a:p>
            <a:r>
              <a:rPr lang="en-AU" sz="1200" b="1" i="1" dirty="0"/>
              <a:t>Forces that can encourage and motivate new volunteers to apply and become active – </a:t>
            </a:r>
            <a:r>
              <a:rPr lang="en-AU" sz="1200" b="1" i="1" dirty="0">
                <a:highlight>
                  <a:srgbClr val="FF0000"/>
                </a:highlight>
              </a:rPr>
              <a:t>hard to maintain long term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Awareness of opportunities (spark interest/awareness)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Motivation from peers or content from the organisations (short burst of energy to take action)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Intrinsic guilt to contribute or “pitch in”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Reminders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Obligations to family/career/community/etc.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F66354-E7C2-4547-B524-0009E07EA350}"/>
              </a:ext>
            </a:extLst>
          </p:cNvPr>
          <p:cNvSpPr txBox="1"/>
          <p:nvPr/>
        </p:nvSpPr>
        <p:spPr>
          <a:xfrm>
            <a:off x="7294684" y="4305301"/>
            <a:ext cx="436098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dirty="0">
                <a:solidFill>
                  <a:srgbClr val="00B050"/>
                </a:solidFill>
              </a:rPr>
              <a:t>PULL</a:t>
            </a:r>
            <a:r>
              <a:rPr lang="en-AU" dirty="0"/>
              <a:t> Forces:</a:t>
            </a:r>
          </a:p>
          <a:p>
            <a:r>
              <a:rPr lang="en-AU" sz="1200" b="1" i="1" dirty="0"/>
              <a:t>Forces that intrinsically excite and encourage people to volunteer continuously – </a:t>
            </a:r>
            <a:r>
              <a:rPr lang="en-AU" sz="1200" b="1" i="1" dirty="0">
                <a:highlight>
                  <a:srgbClr val="00FF00"/>
                </a:highlight>
              </a:rPr>
              <a:t>easiest to maintain long term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Desire to give back and do more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Nurture their intrinsic 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>
                <a:highlight>
                  <a:srgbClr val="00FF00"/>
                </a:highlight>
              </a:rPr>
              <a:t>Desire to learn new skills (self improvement)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Alignment to the cause (e.g. saving the environment is extremely important to them)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Fun &amp; Enjoyment </a:t>
            </a:r>
            <a:r>
              <a:rPr lang="en-AU" sz="1200" dirty="0" err="1"/>
              <a:t>involunteers</a:t>
            </a: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325316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Group of men with solid fill">
            <a:extLst>
              <a:ext uri="{FF2B5EF4-FFF2-40B4-BE49-F238E27FC236}">
                <a16:creationId xmlns:a16="http://schemas.microsoft.com/office/drawing/2014/main" id="{454A6FAD-28D9-4B0B-8ABA-C5AF23DC0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014" y="1679330"/>
            <a:ext cx="2625971" cy="262597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9E3446B-5C18-45CA-AF38-CA2CE73B8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447" y="670585"/>
            <a:ext cx="10644511" cy="843648"/>
          </a:xfrm>
        </p:spPr>
        <p:txBody>
          <a:bodyPr anchor="b">
            <a:normAutofit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AU" sz="4400" b="1" dirty="0">
                <a:latin typeface="Poppins" panose="00000500000000000000" pitchFamily="2" charset="0"/>
                <a:cs typeface="Poppins" panose="00000500000000000000" pitchFamily="2" charset="0"/>
              </a:rPr>
              <a:t>What restricts this funnel?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64314BF-F9A8-4CD8-AA51-6DEED4987823}"/>
              </a:ext>
            </a:extLst>
          </p:cNvPr>
          <p:cNvSpPr/>
          <p:nvPr/>
        </p:nvSpPr>
        <p:spPr>
          <a:xfrm>
            <a:off x="1909384" y="2157018"/>
            <a:ext cx="1072662" cy="65063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Push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6A9F793-4D2C-47D7-B071-C6E21ED1C440}"/>
              </a:ext>
            </a:extLst>
          </p:cNvPr>
          <p:cNvSpPr/>
          <p:nvPr/>
        </p:nvSpPr>
        <p:spPr>
          <a:xfrm>
            <a:off x="1909384" y="3165228"/>
            <a:ext cx="1072662" cy="650631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Pull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01A570B-D32D-4521-A9F7-1C130DE2AD55}"/>
              </a:ext>
            </a:extLst>
          </p:cNvPr>
          <p:cNvGrpSpPr/>
          <p:nvPr/>
        </p:nvGrpSpPr>
        <p:grpSpPr>
          <a:xfrm>
            <a:off x="9153534" y="2385890"/>
            <a:ext cx="2406165" cy="1201617"/>
            <a:chOff x="8276488" y="2227383"/>
            <a:chExt cx="2406165" cy="1201617"/>
          </a:xfrm>
        </p:grpSpPr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F2083A8E-A2D6-4F6B-BDA0-FACC0A30C21E}"/>
                </a:ext>
              </a:extLst>
            </p:cNvPr>
            <p:cNvSpPr/>
            <p:nvPr/>
          </p:nvSpPr>
          <p:spPr>
            <a:xfrm rot="10800000">
              <a:off x="8276488" y="2227383"/>
              <a:ext cx="2406165" cy="1201617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931C379-FF67-4801-9E75-55262B7E5049}"/>
                </a:ext>
              </a:extLst>
            </p:cNvPr>
            <p:cNvSpPr txBox="1"/>
            <p:nvPr/>
          </p:nvSpPr>
          <p:spPr>
            <a:xfrm>
              <a:off x="8880230" y="2643526"/>
              <a:ext cx="1441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Resistance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F6A3DDC-CFEE-4364-B91C-BBBC7AC5C197}"/>
              </a:ext>
            </a:extLst>
          </p:cNvPr>
          <p:cNvSpPr txBox="1"/>
          <p:nvPr/>
        </p:nvSpPr>
        <p:spPr>
          <a:xfrm>
            <a:off x="7408985" y="3593124"/>
            <a:ext cx="436098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dirty="0">
                <a:solidFill>
                  <a:schemeClr val="accent5"/>
                </a:solidFill>
              </a:rPr>
              <a:t>Resistance</a:t>
            </a:r>
            <a:r>
              <a:rPr lang="en-AU" dirty="0"/>
              <a:t> Forces:</a:t>
            </a:r>
          </a:p>
          <a:p>
            <a:r>
              <a:rPr lang="en-AU" sz="1200" b="1" i="1" dirty="0"/>
              <a:t>Forces that restrict people from volunteering (both internally or externally) </a:t>
            </a:r>
            <a:endParaRPr lang="en-AU" sz="1200" b="1" i="1" dirty="0">
              <a:highlight>
                <a:srgbClr val="00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Lack of awareness (I didn’t even know it existed?)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Lack of interest (I don’t know what it is about?)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Not enough time/availability in the schedule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Not a big enough priority to commit to long term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Not easy enough to get involved (or stay involved)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Too inconvenient and complicated to attend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Lack of encouragement / connection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Not aligned to their purpose / beliefs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Not enough opportunities to get involved.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“What am I getting out of this? I have a lot going on in my life and can’t afford to sacrifice time!”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F22A8E-301F-4CE3-A933-482890EDEA04}"/>
              </a:ext>
            </a:extLst>
          </p:cNvPr>
          <p:cNvSpPr txBox="1"/>
          <p:nvPr/>
        </p:nvSpPr>
        <p:spPr>
          <a:xfrm>
            <a:off x="1345223" y="4234471"/>
            <a:ext cx="4750776" cy="45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dirty="0"/>
              <a:t>Is your (</a:t>
            </a:r>
            <a:r>
              <a:rPr lang="en-AU" dirty="0">
                <a:solidFill>
                  <a:srgbClr val="FFC000"/>
                </a:solidFill>
              </a:rPr>
              <a:t>Push</a:t>
            </a:r>
            <a:r>
              <a:rPr lang="en-AU" dirty="0">
                <a:solidFill>
                  <a:schemeClr val="accent5"/>
                </a:solidFill>
              </a:rPr>
              <a:t> </a:t>
            </a:r>
            <a:r>
              <a:rPr lang="en-AU" dirty="0"/>
              <a:t>+</a:t>
            </a:r>
            <a:r>
              <a:rPr lang="en-AU" dirty="0">
                <a:solidFill>
                  <a:schemeClr val="accent5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Pull</a:t>
            </a:r>
            <a:r>
              <a:rPr lang="en-AU" dirty="0"/>
              <a:t>)</a:t>
            </a:r>
            <a:r>
              <a:rPr lang="en-AU" dirty="0">
                <a:solidFill>
                  <a:schemeClr val="accent5"/>
                </a:solidFill>
              </a:rPr>
              <a:t> </a:t>
            </a:r>
            <a:r>
              <a:rPr lang="en-AU" dirty="0"/>
              <a:t>&gt;</a:t>
            </a:r>
            <a:r>
              <a:rPr lang="en-AU" dirty="0">
                <a:solidFill>
                  <a:schemeClr val="accent5"/>
                </a:solidFill>
              </a:rPr>
              <a:t> Resistance</a:t>
            </a:r>
            <a:r>
              <a:rPr lang="en-AU" dirty="0"/>
              <a:t>?</a:t>
            </a:r>
            <a:endParaRPr lang="en-AU" sz="1200" dirty="0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868FA56A-B677-4C5D-99A0-62A354E808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4719120"/>
            <a:ext cx="2527300" cy="1705928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9F94EDE4-D539-4B0E-A81B-5DBFDE5933E0}"/>
              </a:ext>
            </a:extLst>
          </p:cNvPr>
          <p:cNvSpPr/>
          <p:nvPr/>
        </p:nvSpPr>
        <p:spPr>
          <a:xfrm>
            <a:off x="3880094" y="5708754"/>
            <a:ext cx="369277" cy="370162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48AFD3F-C25A-43AD-A6E9-8B9CEB9571DC}"/>
              </a:ext>
            </a:extLst>
          </p:cNvPr>
          <p:cNvSpPr/>
          <p:nvPr/>
        </p:nvSpPr>
        <p:spPr>
          <a:xfrm>
            <a:off x="2734406" y="5338592"/>
            <a:ext cx="369277" cy="370162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1A474B7-A5D1-4AE5-A961-0F91951B8B97}"/>
              </a:ext>
            </a:extLst>
          </p:cNvPr>
          <p:cNvSpPr/>
          <p:nvPr/>
        </p:nvSpPr>
        <p:spPr>
          <a:xfrm>
            <a:off x="4171583" y="5696739"/>
            <a:ext cx="369277" cy="37016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91C65E4-4270-4885-9C96-5CDCB279865B}"/>
              </a:ext>
            </a:extLst>
          </p:cNvPr>
          <p:cNvSpPr/>
          <p:nvPr/>
        </p:nvSpPr>
        <p:spPr>
          <a:xfrm>
            <a:off x="7714524" y="2444950"/>
            <a:ext cx="1143004" cy="108349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  <a:highlight>
                  <a:srgbClr val="FF0000"/>
                </a:highlight>
              </a:rPr>
              <a:t>Reduction</a:t>
            </a:r>
            <a:r>
              <a:rPr lang="en-AU" sz="900" dirty="0">
                <a:solidFill>
                  <a:schemeClr val="tx1"/>
                </a:solidFill>
              </a:rPr>
              <a:t> of Volunteers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E1D6459-D702-4F0A-A028-0D836A95BB12}"/>
              </a:ext>
            </a:extLst>
          </p:cNvPr>
          <p:cNvSpPr/>
          <p:nvPr/>
        </p:nvSpPr>
        <p:spPr>
          <a:xfrm>
            <a:off x="3308592" y="2444953"/>
            <a:ext cx="1143004" cy="108349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  <a:highlight>
                  <a:srgbClr val="00FF00"/>
                </a:highlight>
              </a:rPr>
              <a:t>Growth</a:t>
            </a:r>
            <a:r>
              <a:rPr lang="en-AU" sz="900" dirty="0">
                <a:solidFill>
                  <a:schemeClr val="tx1"/>
                </a:solidFill>
              </a:rPr>
              <a:t> of Volunteers</a:t>
            </a:r>
          </a:p>
        </p:txBody>
      </p:sp>
    </p:spTree>
    <p:extLst>
      <p:ext uri="{BB962C8B-B14F-4D97-AF65-F5344CB8AC3E}">
        <p14:creationId xmlns:p14="http://schemas.microsoft.com/office/powerpoint/2010/main" val="137459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622AA070-48E1-4AD6-B1D4-5E723348FF7C}"/>
              </a:ext>
            </a:extLst>
          </p:cNvPr>
          <p:cNvSpPr/>
          <p:nvPr/>
        </p:nvSpPr>
        <p:spPr>
          <a:xfrm flipH="1">
            <a:off x="3670786" y="2329956"/>
            <a:ext cx="4850422" cy="1389189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AA6623B6-D485-436C-8712-D16653FA3971}"/>
              </a:ext>
            </a:extLst>
          </p:cNvPr>
          <p:cNvSpPr/>
          <p:nvPr/>
        </p:nvSpPr>
        <p:spPr>
          <a:xfrm flipH="1">
            <a:off x="3670786" y="2851790"/>
            <a:ext cx="4850422" cy="87985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4" name="Graphic 3" descr="Group of men with solid fill">
            <a:extLst>
              <a:ext uri="{FF2B5EF4-FFF2-40B4-BE49-F238E27FC236}">
                <a16:creationId xmlns:a16="http://schemas.microsoft.com/office/drawing/2014/main" id="{F8A35E03-B0F7-4735-84AF-067769411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88324" y="3217981"/>
            <a:ext cx="545123" cy="545123"/>
          </a:xfrm>
          <a:prstGeom prst="rect">
            <a:avLst/>
          </a:prstGeom>
        </p:spPr>
      </p:pic>
      <p:sp>
        <p:nvSpPr>
          <p:cNvPr id="2" name="Right Triangle 1">
            <a:extLst>
              <a:ext uri="{FF2B5EF4-FFF2-40B4-BE49-F238E27FC236}">
                <a16:creationId xmlns:a16="http://schemas.microsoft.com/office/drawing/2014/main" id="{D0439658-2CCE-4C48-A56A-E000A9A868C9}"/>
              </a:ext>
            </a:extLst>
          </p:cNvPr>
          <p:cNvSpPr/>
          <p:nvPr/>
        </p:nvSpPr>
        <p:spPr>
          <a:xfrm flipH="1">
            <a:off x="3670787" y="3358661"/>
            <a:ext cx="4850423" cy="369276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7109F3-94F4-4C34-824D-B762B5C98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447" y="670585"/>
            <a:ext cx="10644511" cy="843648"/>
          </a:xfrm>
        </p:spPr>
        <p:txBody>
          <a:bodyPr anchor="b">
            <a:normAutofit fontScale="90000"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AU" b="1" dirty="0">
                <a:latin typeface="Poppins" panose="00000500000000000000" pitchFamily="2" charset="0"/>
                <a:cs typeface="Poppins" panose="00000500000000000000" pitchFamily="2" charset="0"/>
              </a:rPr>
              <a:t>How simple is your process </a:t>
            </a:r>
            <a:r>
              <a:rPr lang="en-AU" sz="2200" b="1" dirty="0">
                <a:latin typeface="Poppins" panose="00000500000000000000" pitchFamily="2" charset="0"/>
                <a:cs typeface="Poppins" panose="00000500000000000000" pitchFamily="2" charset="0"/>
              </a:rPr>
              <a:t>(easy or a complicated?)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9" name="Graphic 8" descr="Group of men with solid fill">
            <a:extLst>
              <a:ext uri="{FF2B5EF4-FFF2-40B4-BE49-F238E27FC236}">
                <a16:creationId xmlns:a16="http://schemas.microsoft.com/office/drawing/2014/main" id="{32EF1AD5-7FE3-4AA4-B279-18A5D4F78A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47274" y="2458836"/>
            <a:ext cx="545123" cy="545123"/>
          </a:xfrm>
          <a:prstGeom prst="rect">
            <a:avLst/>
          </a:prstGeom>
        </p:spPr>
      </p:pic>
      <p:pic>
        <p:nvPicPr>
          <p:cNvPr id="10" name="Graphic 9" descr="Group of men with solid fill">
            <a:extLst>
              <a:ext uri="{FF2B5EF4-FFF2-40B4-BE49-F238E27FC236}">
                <a16:creationId xmlns:a16="http://schemas.microsoft.com/office/drawing/2014/main" id="{72850D71-3BE9-4EA4-A8FA-3D515C6DB7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05115" y="1829368"/>
            <a:ext cx="545123" cy="5451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AD0C50A-8D99-494D-8800-FEE6322EE243}"/>
              </a:ext>
            </a:extLst>
          </p:cNvPr>
          <p:cNvSpPr txBox="1"/>
          <p:nvPr/>
        </p:nvSpPr>
        <p:spPr>
          <a:xfrm>
            <a:off x="2902194" y="3761718"/>
            <a:ext cx="131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Awareness &amp; Application</a:t>
            </a:r>
            <a:endParaRPr lang="en-AU" sz="105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29323C-38A5-48D1-90F3-7151EBF42ECE}"/>
              </a:ext>
            </a:extLst>
          </p:cNvPr>
          <p:cNvSpPr txBox="1"/>
          <p:nvPr/>
        </p:nvSpPr>
        <p:spPr>
          <a:xfrm>
            <a:off x="5273222" y="3761718"/>
            <a:ext cx="131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Onboarding Process</a:t>
            </a:r>
            <a:endParaRPr lang="en-AU" sz="10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6DF1E-C7D2-4674-9D88-4FB441462CCC}"/>
              </a:ext>
            </a:extLst>
          </p:cNvPr>
          <p:cNvSpPr txBox="1"/>
          <p:nvPr/>
        </p:nvSpPr>
        <p:spPr>
          <a:xfrm>
            <a:off x="7806909" y="3761718"/>
            <a:ext cx="131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rgbClr val="00B050"/>
                </a:solidFill>
              </a:rPr>
              <a:t>Involvement &amp; Retention!</a:t>
            </a:r>
            <a:endParaRPr lang="en-AU" sz="1050" b="1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1430DC-E384-4B66-A4F4-DF0FAABA8BA8}"/>
              </a:ext>
            </a:extLst>
          </p:cNvPr>
          <p:cNvSpPr txBox="1"/>
          <p:nvPr/>
        </p:nvSpPr>
        <p:spPr>
          <a:xfrm>
            <a:off x="7446424" y="3403702"/>
            <a:ext cx="1317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Simple </a:t>
            </a:r>
            <a:endParaRPr lang="en-AU" sz="9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5ADF0-41B2-45F6-9530-47924513EC01}"/>
              </a:ext>
            </a:extLst>
          </p:cNvPr>
          <p:cNvSpPr txBox="1"/>
          <p:nvPr/>
        </p:nvSpPr>
        <p:spPr>
          <a:xfrm>
            <a:off x="7391507" y="3058181"/>
            <a:ext cx="1317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Thorough </a:t>
            </a:r>
            <a:endParaRPr lang="en-AU" sz="9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FF7B60-3D6D-49D2-B273-3BA57BDD0CCA}"/>
              </a:ext>
            </a:extLst>
          </p:cNvPr>
          <p:cNvSpPr txBox="1"/>
          <p:nvPr/>
        </p:nvSpPr>
        <p:spPr>
          <a:xfrm>
            <a:off x="7353368" y="2560102"/>
            <a:ext cx="1317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Complicated</a:t>
            </a:r>
            <a:endParaRPr lang="en-AU" sz="9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E1F4CF-84B6-4E7D-BB87-7AA8A59D3F2E}"/>
              </a:ext>
            </a:extLst>
          </p:cNvPr>
          <p:cNvSpPr txBox="1"/>
          <p:nvPr/>
        </p:nvSpPr>
        <p:spPr>
          <a:xfrm>
            <a:off x="1592698" y="4682301"/>
            <a:ext cx="33912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i="1" dirty="0"/>
              <a:t>I love to help out when and where I can, but if it’s too complicated or hard to get involved – I usually don’t bother, and maybe just help elsewhere. I just have way to much going on from day to day and don’t have time. </a:t>
            </a:r>
          </a:p>
          <a:p>
            <a:pPr algn="ctr"/>
            <a:endParaRPr lang="en-AU" sz="1400" dirty="0"/>
          </a:p>
          <a:p>
            <a:pPr algn="r"/>
            <a:r>
              <a:rPr lang="en-AU" sz="1400" dirty="0"/>
              <a:t>-Anonymous Volunteer, 2021</a:t>
            </a:r>
            <a:endParaRPr lang="en-AU" sz="1050" dirty="0"/>
          </a:p>
        </p:txBody>
      </p:sp>
      <p:pic>
        <p:nvPicPr>
          <p:cNvPr id="20" name="Graphic 19" descr="Open quotation mark outline">
            <a:extLst>
              <a:ext uri="{FF2B5EF4-FFF2-40B4-BE49-F238E27FC236}">
                <a16:creationId xmlns:a16="http://schemas.microsoft.com/office/drawing/2014/main" id="{BBEDBC9D-80C8-45BC-9B42-BC5E084B46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61768" y="4399712"/>
            <a:ext cx="565178" cy="565178"/>
          </a:xfrm>
          <a:prstGeom prst="rect">
            <a:avLst/>
          </a:prstGeom>
        </p:spPr>
      </p:pic>
      <p:pic>
        <p:nvPicPr>
          <p:cNvPr id="21" name="Graphic 20" descr="Open quotation mark outline">
            <a:extLst>
              <a:ext uri="{FF2B5EF4-FFF2-40B4-BE49-F238E27FC236}">
                <a16:creationId xmlns:a16="http://schemas.microsoft.com/office/drawing/2014/main" id="{D9859E7B-CA18-4AB5-91FE-4D5A9B1AB01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4849701" y="5622237"/>
            <a:ext cx="565178" cy="56517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2B56180C-FE07-4C81-AD40-EC5610FBE739}"/>
              </a:ext>
            </a:extLst>
          </p:cNvPr>
          <p:cNvSpPr txBox="1"/>
          <p:nvPr/>
        </p:nvSpPr>
        <p:spPr>
          <a:xfrm>
            <a:off x="6833356" y="4470822"/>
            <a:ext cx="5042142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1400" dirty="0"/>
              <a:t>Key Points: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50" dirty="0"/>
              <a:t>There needs to be a balance of doing our due diligence to make sure all volunteers are screened/checked/approved and making it easy to help (this balance might take time to refine for each org)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50" dirty="0"/>
              <a:t>Try mapping out each ‘step’ that a volunteer takes to become involved, and see if/where you can streamline this for a better experience.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50" dirty="0"/>
              <a:t>An unnecessarily complicated/long onboarding and operational process can deter volunteers from joining and staying.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50" dirty="0">
                <a:highlight>
                  <a:srgbClr val="FFFF00"/>
                </a:highlight>
              </a:rPr>
              <a:t>Volunteers can see volunteering as them “doing you a favour”, and as such may not think twice about leaving or being casual about it. By providing value back to them, it balances the arrangement and encourages commitment. 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CCF22EBA-50DA-45D5-AD58-C564FCD9538C}"/>
              </a:ext>
            </a:extLst>
          </p:cNvPr>
          <p:cNvSpPr/>
          <p:nvPr/>
        </p:nvSpPr>
        <p:spPr>
          <a:xfrm>
            <a:off x="9003323" y="2329956"/>
            <a:ext cx="246185" cy="1389189"/>
          </a:xfrm>
          <a:prstGeom prst="rightBrace">
            <a:avLst>
              <a:gd name="adj1" fmla="val 94047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46DC6F-A12A-42F8-BE14-50BE66FC1DDB}"/>
              </a:ext>
            </a:extLst>
          </p:cNvPr>
          <p:cNvSpPr txBox="1"/>
          <p:nvPr/>
        </p:nvSpPr>
        <p:spPr>
          <a:xfrm>
            <a:off x="9354427" y="2762940"/>
            <a:ext cx="967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Level of effort</a:t>
            </a:r>
            <a:endParaRPr lang="en-AU" sz="1050" dirty="0"/>
          </a:p>
        </p:txBody>
      </p:sp>
    </p:spTree>
    <p:extLst>
      <p:ext uri="{BB962C8B-B14F-4D97-AF65-F5344CB8AC3E}">
        <p14:creationId xmlns:p14="http://schemas.microsoft.com/office/powerpoint/2010/main" val="918212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F1D0AB-168F-4D32-8F0D-B02C37950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545" y="3343446"/>
            <a:ext cx="9908910" cy="1606624"/>
          </a:xfrm>
        </p:spPr>
        <p:txBody>
          <a:bodyPr anchor="b">
            <a:normAutofit fontScale="90000"/>
          </a:bodyPr>
          <a:lstStyle/>
          <a:p>
            <a:pPr marL="0" indent="0" algn="ctr">
              <a:lnSpc>
                <a:spcPct val="118000"/>
              </a:lnSpc>
              <a:buNone/>
            </a:pPr>
            <a:r>
              <a:rPr lang="en-AU" b="1" dirty="0">
                <a:latin typeface="Poppins" panose="00000500000000000000" pitchFamily="2" charset="0"/>
                <a:cs typeface="Poppins" panose="00000500000000000000" pitchFamily="2" charset="0"/>
              </a:rPr>
              <a:t>So how does this look for your current operations? </a:t>
            </a:r>
            <a:br>
              <a:rPr lang="en-AU" b="1" dirty="0"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AU" b="1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AU" sz="3100" i="1" dirty="0">
                <a:latin typeface="Poppins" panose="00000500000000000000" pitchFamily="2" charset="0"/>
                <a:cs typeface="Poppins" panose="00000500000000000000" pitchFamily="2" charset="0"/>
              </a:rPr>
              <a:t>Ask us for your own </a:t>
            </a:r>
            <a:r>
              <a:rPr lang="en-AU" sz="3100" i="1" dirty="0">
                <a:solidFill>
                  <a:schemeClr val="accent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Volunteer Funnel Workbook Template</a:t>
            </a:r>
            <a:r>
              <a:rPr lang="en-AU" sz="3100" i="1" dirty="0">
                <a:latin typeface="Poppins" panose="00000500000000000000" pitchFamily="2" charset="0"/>
                <a:cs typeface="Poppins" panose="00000500000000000000" pitchFamily="2" charset="0"/>
              </a:rPr>
              <a:t>! </a:t>
            </a:r>
            <a:endParaRPr lang="en-AU" sz="3600" i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37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F31D85C-B06B-4D64-B342-B92F278CA1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89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08F3592-E58C-48B7-9019-A28C0BC6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47" y="641871"/>
            <a:ext cx="9486901" cy="1002953"/>
          </a:xfrm>
        </p:spPr>
        <p:txBody>
          <a:bodyPr>
            <a:normAutofit/>
          </a:bodyPr>
          <a:lstStyle/>
          <a:p>
            <a:pPr algn="ctr"/>
            <a:r>
              <a:rPr lang="en-AU" sz="5400" b="1" dirty="0">
                <a:solidFill>
                  <a:srgbClr val="20243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Thanks for Listening!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AF4E90-D1AB-48DB-BA8A-AE934A7AFC44}"/>
              </a:ext>
            </a:extLst>
          </p:cNvPr>
          <p:cNvSpPr txBox="1">
            <a:spLocks/>
          </p:cNvSpPr>
          <p:nvPr/>
        </p:nvSpPr>
        <p:spPr>
          <a:xfrm>
            <a:off x="2452683" y="1964085"/>
            <a:ext cx="72866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>
                <a:solidFill>
                  <a:srgbClr val="20243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Feel free to reach out if you would like to know more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986819D-D5E4-428E-8F6A-A8B9BBDC4522}"/>
              </a:ext>
            </a:extLst>
          </p:cNvPr>
          <p:cNvSpPr txBox="1">
            <a:spLocks/>
          </p:cNvSpPr>
          <p:nvPr/>
        </p:nvSpPr>
        <p:spPr>
          <a:xfrm>
            <a:off x="1304921" y="3187527"/>
            <a:ext cx="95821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800" dirty="0">
                <a:solidFill>
                  <a:srgbClr val="20243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Email: </a:t>
            </a:r>
            <a:r>
              <a:rPr lang="en-AU" sz="2800" dirty="0">
                <a:solidFill>
                  <a:srgbClr val="20243C"/>
                </a:solidFill>
                <a:latin typeface="Poppins" panose="00000500000000000000" pitchFamily="2" charset="0"/>
                <a:cs typeface="Poppins" panose="00000500000000000000" pitchFamily="2" charset="0"/>
                <a:hlinkClick r:id="rId2"/>
              </a:rPr>
              <a:t>info@volaby.org</a:t>
            </a:r>
            <a:endParaRPr lang="en-AU" sz="2800" dirty="0">
              <a:solidFill>
                <a:srgbClr val="20243C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/>
            <a:r>
              <a:rPr lang="en-AU" sz="2800" dirty="0">
                <a:solidFill>
                  <a:srgbClr val="20243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 out website at: </a:t>
            </a:r>
            <a:r>
              <a:rPr lang="en-AU" sz="2800" dirty="0">
                <a:latin typeface="Poppins" panose="00000500000000000000" pitchFamily="2" charset="0"/>
                <a:cs typeface="Poppins" panose="00000500000000000000" pitchFamily="2" charset="0"/>
                <a:hlinkClick r:id="rId3"/>
              </a:rPr>
              <a:t>https://volaby.org/</a:t>
            </a:r>
            <a:endParaRPr lang="en-AU" sz="2800" dirty="0">
              <a:solidFill>
                <a:srgbClr val="20243C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/>
            <a:endParaRPr lang="en-AU" sz="2800" dirty="0">
              <a:solidFill>
                <a:srgbClr val="20243C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5796F925-B2B5-462C-A7A0-09F9309BD4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499" y="4832351"/>
            <a:ext cx="3083227" cy="1233291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CC0F2B-05F1-4EE4-B121-4BAA3BC458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813" y="4779872"/>
            <a:ext cx="2360549" cy="133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77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7AFF31-CEF1-4839-A057-4E0B0ED5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261" y="462032"/>
            <a:ext cx="6115788" cy="130623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Firstly, Who are we?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picture containing person&#10;&#10;Description automatically generated">
            <a:extLst>
              <a:ext uri="{FF2B5EF4-FFF2-40B4-BE49-F238E27FC236}">
                <a16:creationId xmlns:a16="http://schemas.microsoft.com/office/drawing/2014/main" id="{23BE955A-28CC-4375-86FE-7C2FF8082C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01" r="23848" b="-2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97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BF16CE1E-ABB4-4183-8D7C-D97DC314CFAE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D18AEF-9AE9-4493-89B7-A473BABC3371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FFCF33C0-50E0-4956-9F02-CAD1E43F933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CF45332-3516-43D0-A41B-BD5C3A2B73D0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72846E3-07CD-46C0-901F-CF3562854049}"/>
              </a:ext>
            </a:extLst>
          </p:cNvPr>
          <p:cNvSpPr/>
          <p:nvPr/>
        </p:nvSpPr>
        <p:spPr>
          <a:xfrm>
            <a:off x="4512134" y="5042312"/>
            <a:ext cx="1735473" cy="16486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39ED8583-01C6-4562-9A5C-D04583235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96" y="5595198"/>
            <a:ext cx="1357147" cy="54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02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1F9B2-2EF4-49C7-88B4-5EE60B2C6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792" y="3119458"/>
            <a:ext cx="8899303" cy="217512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GB" sz="2400" b="0" i="1" u="none" strike="noStrike" dirty="0">
                <a:effectLst/>
              </a:rPr>
              <a:t>I need volunteers to help achieve my mission/community goal. And although I love and care deeply for my volunteers, it is extremely time consuming and frustrating to manage them - as (due to external commitments) 90% of them can a times be unreliable and non-committal to the their volunteering duties (typically, because for most volunteers, this is their 3</a:t>
            </a:r>
            <a:r>
              <a:rPr lang="en-GB" sz="2400" b="0" i="1" u="none" strike="noStrike" baseline="30000" dirty="0">
                <a:effectLst/>
              </a:rPr>
              <a:t>rd</a:t>
            </a:r>
            <a:r>
              <a:rPr lang="en-GB" sz="2400" b="0" i="1" u="none" strike="noStrike" dirty="0">
                <a:effectLst/>
              </a:rPr>
              <a:t> or 4</a:t>
            </a:r>
            <a:r>
              <a:rPr lang="en-GB" sz="2400" b="0" i="1" u="none" strike="noStrike" baseline="30000" dirty="0">
                <a:effectLst/>
              </a:rPr>
              <a:t>th</a:t>
            </a:r>
            <a:r>
              <a:rPr lang="en-GB" sz="2400" b="0" i="1" u="none" strike="noStrike" dirty="0">
                <a:effectLst/>
              </a:rPr>
              <a:t> priority in life – e.g. family, work, school, etc.). Without highly engaged and highly active volunteers, I cannot achieve my mission, and thus cannot continue to run my organisation.</a:t>
            </a:r>
            <a:endParaRPr lang="en-AU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A1623D5-D314-44AB-9995-DA00808D8A24}"/>
              </a:ext>
            </a:extLst>
          </p:cNvPr>
          <p:cNvSpPr txBox="1">
            <a:spLocks/>
          </p:cNvSpPr>
          <p:nvPr/>
        </p:nvSpPr>
        <p:spPr>
          <a:xfrm>
            <a:off x="1040423" y="1916877"/>
            <a:ext cx="10213731" cy="976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Before solutions will be of any use to us - </a:t>
            </a:r>
            <a:r>
              <a:rPr lang="en-GB" sz="2000" b="1" u="sng" dirty="0"/>
              <a:t>we need to understand the problem we want it to solve…</a:t>
            </a:r>
            <a:endParaRPr lang="en-AU" sz="2000" b="1" u="sng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939D6B4-1059-4D4F-B797-97031BB6B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134" y="598949"/>
            <a:ext cx="10644511" cy="843648"/>
          </a:xfrm>
        </p:spPr>
        <p:txBody>
          <a:bodyPr anchor="b">
            <a:normAutofit/>
          </a:bodyPr>
          <a:lstStyle/>
          <a:p>
            <a:r>
              <a:rPr lang="en-AU" b="1" dirty="0">
                <a:latin typeface="Poppins" panose="00000500000000000000" pitchFamily="2" charset="0"/>
                <a:cs typeface="Poppins" panose="00000500000000000000" pitchFamily="2" charset="0"/>
              </a:rPr>
              <a:t>Understanding the Challenge first!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5974B-4E0D-41E5-AC86-E9DD7FB5597C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E58420-CFBC-4EB8-A4DC-138F2F73B3CE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A69D45AE-2B9C-4696-ACA9-E29A1CC057B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24FF37-7C6D-4F08-A938-D5774958FF45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" name="Graphic 10" descr="Open quotation mark outline">
            <a:extLst>
              <a:ext uri="{FF2B5EF4-FFF2-40B4-BE49-F238E27FC236}">
                <a16:creationId xmlns:a16="http://schemas.microsoft.com/office/drawing/2014/main" id="{B0560C8E-1D20-49FA-BAEF-B63E83834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846" y="2645178"/>
            <a:ext cx="914400" cy="914400"/>
          </a:xfrm>
          <a:prstGeom prst="rect">
            <a:avLst/>
          </a:prstGeom>
        </p:spPr>
      </p:pic>
      <p:pic>
        <p:nvPicPr>
          <p:cNvPr id="12" name="Graphic 11" descr="Open quotation mark outline">
            <a:extLst>
              <a:ext uri="{FF2B5EF4-FFF2-40B4-BE49-F238E27FC236}">
                <a16:creationId xmlns:a16="http://schemas.microsoft.com/office/drawing/2014/main" id="{3257B58D-9A90-484B-A57E-7E61E4142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048895" y="46222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4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D9B5974B-4E0D-41E5-AC86-E9DD7FB5597C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E58420-CFBC-4EB8-A4DC-138F2F73B3CE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A69D45AE-2B9C-4696-ACA9-E29A1CC057B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24FF37-7C6D-4F08-A938-D5774958FF45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0A53F72-9522-4F40-8543-F392299A3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5795" y="1943431"/>
            <a:ext cx="4054764" cy="2756446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AU" sz="1800" dirty="0">
                <a:latin typeface="Poppins" panose="00000500000000000000" pitchFamily="2" charset="0"/>
                <a:cs typeface="Poppins" panose="00000500000000000000" pitchFamily="2" charset="0"/>
              </a:rPr>
              <a:t>Key take-ways:</a:t>
            </a:r>
          </a:p>
          <a:p>
            <a:pPr lvl="1">
              <a:lnSpc>
                <a:spcPct val="118000"/>
              </a:lnSpc>
            </a:pPr>
            <a:r>
              <a:rPr lang="en-AU" sz="1600" dirty="0">
                <a:latin typeface="Poppins" panose="00000500000000000000" pitchFamily="2" charset="0"/>
                <a:cs typeface="Poppins" panose="00000500000000000000" pitchFamily="2" charset="0"/>
              </a:rPr>
              <a:t>This is almost 1 day of full time work </a:t>
            </a:r>
          </a:p>
          <a:p>
            <a:pPr lvl="1">
              <a:lnSpc>
                <a:spcPct val="118000"/>
              </a:lnSpc>
            </a:pPr>
            <a:r>
              <a:rPr lang="en-AU" sz="1600" dirty="0">
                <a:latin typeface="Poppins" panose="00000500000000000000" pitchFamily="2" charset="0"/>
                <a:cs typeface="Poppins" panose="00000500000000000000" pitchFamily="2" charset="0"/>
              </a:rPr>
              <a:t>All organisations use multiple platforms to engage</a:t>
            </a:r>
          </a:p>
          <a:p>
            <a:pPr lvl="1">
              <a:lnSpc>
                <a:spcPct val="118000"/>
              </a:lnSpc>
            </a:pPr>
            <a:r>
              <a:rPr lang="en-AU" sz="1600" dirty="0">
                <a:latin typeface="Poppins" panose="00000500000000000000" pitchFamily="2" charset="0"/>
                <a:cs typeface="Poppins" panose="00000500000000000000" pitchFamily="2" charset="0"/>
              </a:rPr>
              <a:t>Majority of this is manual handling, or repetitive admin work </a:t>
            </a:r>
          </a:p>
          <a:p>
            <a:pPr lvl="1">
              <a:lnSpc>
                <a:spcPct val="118000"/>
              </a:lnSpc>
            </a:pPr>
            <a:endParaRPr lang="en-AU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>
              <a:lnSpc>
                <a:spcPct val="118000"/>
              </a:lnSpc>
            </a:pP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8000"/>
              </a:lnSpc>
            </a:pPr>
            <a:endParaRPr lang="en-AU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8000"/>
              </a:lnSpc>
            </a:pP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8000"/>
              </a:lnSpc>
            </a:pP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53093E7-60E6-43B4-B8FB-5E5F086083BE}"/>
              </a:ext>
            </a:extLst>
          </p:cNvPr>
          <p:cNvSpPr/>
          <p:nvPr/>
        </p:nvSpPr>
        <p:spPr>
          <a:xfrm>
            <a:off x="1108364" y="1601686"/>
            <a:ext cx="2235200" cy="2102096"/>
          </a:xfrm>
          <a:prstGeom prst="ellipse">
            <a:avLst/>
          </a:prstGeom>
          <a:solidFill>
            <a:srgbClr val="F8931D"/>
          </a:solidFill>
          <a:ln>
            <a:solidFill>
              <a:srgbClr val="F8931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7.3 hours per week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872F5C-4F0A-48CB-A219-2FC9FC268E2D}"/>
              </a:ext>
            </a:extLst>
          </p:cNvPr>
          <p:cNvSpPr txBox="1">
            <a:spLocks/>
          </p:cNvSpPr>
          <p:nvPr/>
        </p:nvSpPr>
        <p:spPr>
          <a:xfrm>
            <a:off x="3637570" y="2344318"/>
            <a:ext cx="3114213" cy="914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8000"/>
              </a:lnSpc>
              <a:buFont typeface="Arial" panose="020B0604020202020204" pitchFamily="34" charset="0"/>
              <a:buNone/>
            </a:pPr>
            <a:r>
              <a:rPr lang="en-AU" sz="1800" dirty="0">
                <a:latin typeface="Poppins" panose="00000500000000000000" pitchFamily="2" charset="0"/>
                <a:cs typeface="Poppins" panose="00000500000000000000" pitchFamily="2" charset="0"/>
              </a:rPr>
              <a:t>Time spent engaging with volunteers per week </a:t>
            </a: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49D5214-C505-4996-9E01-7471393DA7F8}"/>
              </a:ext>
            </a:extLst>
          </p:cNvPr>
          <p:cNvSpPr/>
          <p:nvPr/>
        </p:nvSpPr>
        <p:spPr>
          <a:xfrm>
            <a:off x="1205113" y="3861467"/>
            <a:ext cx="817419" cy="792257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>
                <a:solidFill>
                  <a:schemeClr val="tx1"/>
                </a:solidFill>
              </a:rPr>
              <a:t>90%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4777CF9-AE81-40F9-B106-B598C2126E27}"/>
              </a:ext>
            </a:extLst>
          </p:cNvPr>
          <p:cNvSpPr txBox="1">
            <a:spLocks/>
          </p:cNvSpPr>
          <p:nvPr/>
        </p:nvSpPr>
        <p:spPr>
          <a:xfrm>
            <a:off x="2022532" y="4102091"/>
            <a:ext cx="4793673" cy="4032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8000"/>
              </a:lnSpc>
              <a:buFont typeface="Arial" panose="020B0604020202020204" pitchFamily="34" charset="0"/>
              <a:buNone/>
            </a:pPr>
            <a:r>
              <a:rPr lang="en-AU" sz="1600" dirty="0">
                <a:latin typeface="Poppins" panose="00000500000000000000" pitchFamily="2" charset="0"/>
                <a:cs typeface="Poppins" panose="00000500000000000000" pitchFamily="2" charset="0"/>
              </a:rPr>
              <a:t>Of organisations engage via </a:t>
            </a:r>
            <a:r>
              <a:rPr lang="en-AU" sz="1600" b="1" dirty="0">
                <a:latin typeface="Poppins" panose="00000500000000000000" pitchFamily="2" charset="0"/>
                <a:cs typeface="Poppins" panose="00000500000000000000" pitchFamily="2" charset="0"/>
              </a:rPr>
              <a:t>phone calls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2EB095D-29A8-4C68-9CB6-F1ABA633F382}"/>
              </a:ext>
            </a:extLst>
          </p:cNvPr>
          <p:cNvSpPr/>
          <p:nvPr/>
        </p:nvSpPr>
        <p:spPr>
          <a:xfrm>
            <a:off x="1205113" y="4718565"/>
            <a:ext cx="817419" cy="792257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>
                <a:solidFill>
                  <a:schemeClr val="tx1"/>
                </a:solidFill>
              </a:rPr>
              <a:t>80%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AB06137-FC3A-4516-AE2C-DAF6BE83C955}"/>
              </a:ext>
            </a:extLst>
          </p:cNvPr>
          <p:cNvSpPr txBox="1">
            <a:spLocks/>
          </p:cNvSpPr>
          <p:nvPr/>
        </p:nvSpPr>
        <p:spPr>
          <a:xfrm>
            <a:off x="2022532" y="4959189"/>
            <a:ext cx="4793673" cy="4032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8000"/>
              </a:lnSpc>
              <a:buFont typeface="Arial" panose="020B0604020202020204" pitchFamily="34" charset="0"/>
              <a:buNone/>
            </a:pPr>
            <a:r>
              <a:rPr lang="en-AU" sz="1600" dirty="0">
                <a:latin typeface="Poppins" panose="00000500000000000000" pitchFamily="2" charset="0"/>
                <a:cs typeface="Poppins" panose="00000500000000000000" pitchFamily="2" charset="0"/>
              </a:rPr>
              <a:t>Of organisations engage via </a:t>
            </a:r>
            <a:r>
              <a:rPr lang="en-AU" sz="1600" b="1" dirty="0">
                <a:latin typeface="Poppins" panose="00000500000000000000" pitchFamily="2" charset="0"/>
                <a:cs typeface="Poppins" panose="00000500000000000000" pitchFamily="2" charset="0"/>
              </a:rPr>
              <a:t>emails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B80E54F-1057-4E30-88EA-EEDDBFA867EC}"/>
              </a:ext>
            </a:extLst>
          </p:cNvPr>
          <p:cNvSpPr/>
          <p:nvPr/>
        </p:nvSpPr>
        <p:spPr>
          <a:xfrm>
            <a:off x="1205113" y="5608975"/>
            <a:ext cx="817419" cy="792257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>
                <a:solidFill>
                  <a:schemeClr val="tx1"/>
                </a:solidFill>
              </a:rPr>
              <a:t>50%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D254F7D-81AC-4731-9CFE-6C9BE2ED5F82}"/>
              </a:ext>
            </a:extLst>
          </p:cNvPr>
          <p:cNvSpPr txBox="1">
            <a:spLocks/>
          </p:cNvSpPr>
          <p:nvPr/>
        </p:nvSpPr>
        <p:spPr>
          <a:xfrm>
            <a:off x="2022532" y="5849599"/>
            <a:ext cx="6345614" cy="403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8000"/>
              </a:lnSpc>
              <a:buFont typeface="Arial" panose="020B0604020202020204" pitchFamily="34" charset="0"/>
              <a:buNone/>
            </a:pPr>
            <a:r>
              <a:rPr lang="en-AU" sz="1600" dirty="0">
                <a:latin typeface="Poppins" panose="00000500000000000000" pitchFamily="2" charset="0"/>
                <a:cs typeface="Poppins" panose="00000500000000000000" pitchFamily="2" charset="0"/>
              </a:rPr>
              <a:t>Of organisations engage via </a:t>
            </a:r>
            <a:r>
              <a:rPr lang="en-AU" sz="1600" b="1" dirty="0">
                <a:latin typeface="Poppins" panose="00000500000000000000" pitchFamily="2" charset="0"/>
                <a:cs typeface="Poppins" panose="00000500000000000000" pitchFamily="2" charset="0"/>
              </a:rPr>
              <a:t>SMS/WhatsApp/Facebook/etc.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1AC8CCD-9A5B-44F5-B3B3-C1844B5F48B1}"/>
              </a:ext>
            </a:extLst>
          </p:cNvPr>
          <p:cNvSpPr txBox="1">
            <a:spLocks/>
          </p:cNvSpPr>
          <p:nvPr/>
        </p:nvSpPr>
        <p:spPr>
          <a:xfrm>
            <a:off x="956048" y="694070"/>
            <a:ext cx="10644511" cy="843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600" b="1" dirty="0">
                <a:latin typeface="Poppins" panose="00000500000000000000" pitchFamily="2" charset="0"/>
                <a:cs typeface="Poppins" panose="00000500000000000000" pitchFamily="2" charset="0"/>
              </a:rPr>
              <a:t>Understanding the Process - what are other people saying? </a:t>
            </a:r>
            <a:r>
              <a:rPr lang="en-AU" sz="1800" b="1" dirty="0">
                <a:latin typeface="Poppins" panose="00000500000000000000" pitchFamily="2" charset="0"/>
                <a:cs typeface="Poppins" panose="00000500000000000000" pitchFamily="2" charset="0"/>
              </a:rPr>
              <a:t>(continued)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488419A-119D-43D9-B7AE-D7F0B53AE981}"/>
              </a:ext>
            </a:extLst>
          </p:cNvPr>
          <p:cNvSpPr txBox="1">
            <a:spLocks/>
          </p:cNvSpPr>
          <p:nvPr/>
        </p:nvSpPr>
        <p:spPr>
          <a:xfrm>
            <a:off x="1948742" y="6473240"/>
            <a:ext cx="6650923" cy="3372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8000"/>
              </a:lnSpc>
              <a:buFont typeface="Arial" panose="020B0604020202020204" pitchFamily="34" charset="0"/>
              <a:buNone/>
            </a:pPr>
            <a:r>
              <a:rPr lang="en-AU" sz="1000" i="1" dirty="0">
                <a:latin typeface="Poppins" panose="00000500000000000000" pitchFamily="2" charset="0"/>
                <a:cs typeface="Poppins" panose="00000500000000000000" pitchFamily="2" charset="0"/>
              </a:rPr>
              <a:t>(Data Source: Orange Sky survey conducted with external volunteering organisations  </a:t>
            </a:r>
            <a:endParaRPr lang="en-AU" sz="800" i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9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D9B5974B-4E0D-41E5-AC86-E9DD7FB5597C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E58420-CFBC-4EB8-A4DC-138F2F73B3CE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A69D45AE-2B9C-4696-ACA9-E29A1CC057B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24FF37-7C6D-4F08-A938-D5774958FF45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0A53F72-9522-4F40-8543-F392299A3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623" y="1650308"/>
            <a:ext cx="10482959" cy="510843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Regarding your volunteer engagement, what do you want to spend less time on?</a:t>
            </a:r>
            <a:endParaRPr lang="en-AU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8000"/>
              </a:lnSpc>
            </a:pP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8000"/>
              </a:lnSpc>
            </a:pP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53093E7-60E6-43B4-B8FB-5E5F086083BE}"/>
              </a:ext>
            </a:extLst>
          </p:cNvPr>
          <p:cNvSpPr/>
          <p:nvPr/>
        </p:nvSpPr>
        <p:spPr>
          <a:xfrm>
            <a:off x="965623" y="2328488"/>
            <a:ext cx="3659131" cy="3434029"/>
          </a:xfrm>
          <a:prstGeom prst="ellipse">
            <a:avLst/>
          </a:prstGeom>
          <a:solidFill>
            <a:srgbClr val="EA644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Admin</a:t>
            </a:r>
            <a:endParaRPr lang="en-AU" sz="4400" b="1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28695F1-1AD6-45C1-891D-BE937F089E0C}"/>
              </a:ext>
            </a:extLst>
          </p:cNvPr>
          <p:cNvSpPr/>
          <p:nvPr/>
        </p:nvSpPr>
        <p:spPr>
          <a:xfrm>
            <a:off x="6311389" y="2367160"/>
            <a:ext cx="2193725" cy="2102096"/>
          </a:xfrm>
          <a:prstGeom prst="ellipse">
            <a:avLst/>
          </a:prstGeom>
          <a:solidFill>
            <a:srgbClr val="EA644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Trying to find replacements for shifts not covered</a:t>
            </a:r>
            <a:endParaRPr lang="en-AU" sz="1600" b="1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38382B4-4CB1-4314-B13D-284A18D46F79}"/>
              </a:ext>
            </a:extLst>
          </p:cNvPr>
          <p:cNvSpPr/>
          <p:nvPr/>
        </p:nvSpPr>
        <p:spPr>
          <a:xfrm>
            <a:off x="8505114" y="3953869"/>
            <a:ext cx="1578865" cy="1480507"/>
          </a:xfrm>
          <a:prstGeom prst="ellipse">
            <a:avLst/>
          </a:prstGeom>
          <a:solidFill>
            <a:srgbClr val="EA644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Rostering</a:t>
            </a:r>
            <a:endParaRPr lang="en-AU" sz="1600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DA385A8-9589-429A-9F8A-8681AD378139}"/>
              </a:ext>
            </a:extLst>
          </p:cNvPr>
          <p:cNvSpPr/>
          <p:nvPr/>
        </p:nvSpPr>
        <p:spPr>
          <a:xfrm>
            <a:off x="4917471" y="4375174"/>
            <a:ext cx="2193725" cy="2102096"/>
          </a:xfrm>
          <a:prstGeom prst="ellipse">
            <a:avLst/>
          </a:prstGeom>
          <a:solidFill>
            <a:srgbClr val="EA644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Recruitment</a:t>
            </a:r>
            <a:endParaRPr lang="en-AU" sz="1600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6285809-C822-4173-86CF-F86086D34C99}"/>
              </a:ext>
            </a:extLst>
          </p:cNvPr>
          <p:cNvSpPr txBox="1">
            <a:spLocks/>
          </p:cNvSpPr>
          <p:nvPr/>
        </p:nvSpPr>
        <p:spPr>
          <a:xfrm>
            <a:off x="956048" y="694070"/>
            <a:ext cx="10644511" cy="843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600" b="1" dirty="0">
                <a:latin typeface="Poppins" panose="00000500000000000000" pitchFamily="2" charset="0"/>
                <a:cs typeface="Poppins" panose="00000500000000000000" pitchFamily="2" charset="0"/>
              </a:rPr>
              <a:t>Understanding the Process - what are other people saying? </a:t>
            </a:r>
            <a:r>
              <a:rPr lang="en-AU" sz="1800" b="1" dirty="0">
                <a:latin typeface="Poppins" panose="00000500000000000000" pitchFamily="2" charset="0"/>
                <a:cs typeface="Poppins" panose="00000500000000000000" pitchFamily="2" charset="0"/>
              </a:rPr>
              <a:t>(continued)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DF503A0-4C77-497B-AE42-BABEDC485DE6}"/>
              </a:ext>
            </a:extLst>
          </p:cNvPr>
          <p:cNvSpPr/>
          <p:nvPr/>
        </p:nvSpPr>
        <p:spPr>
          <a:xfrm>
            <a:off x="9647512" y="2316343"/>
            <a:ext cx="1578865" cy="1480507"/>
          </a:xfrm>
          <a:prstGeom prst="ellipse">
            <a:avLst/>
          </a:prstGeom>
          <a:solidFill>
            <a:srgbClr val="EA644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Answering the same questions over and over again</a:t>
            </a:r>
            <a:endParaRPr lang="en-AU" sz="1100" b="1" dirty="0"/>
          </a:p>
        </p:txBody>
      </p:sp>
    </p:spTree>
    <p:extLst>
      <p:ext uri="{BB962C8B-B14F-4D97-AF65-F5344CB8AC3E}">
        <p14:creationId xmlns:p14="http://schemas.microsoft.com/office/powerpoint/2010/main" val="174164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D9B5974B-4E0D-41E5-AC86-E9DD7FB5597C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E58420-CFBC-4EB8-A4DC-138F2F73B3CE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A69D45AE-2B9C-4696-ACA9-E29A1CC057B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24FF37-7C6D-4F08-A938-D5774958FF45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0A53F72-9522-4F40-8543-F392299A3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623" y="1650308"/>
            <a:ext cx="10482959" cy="510843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AU" sz="1800" dirty="0">
                <a:latin typeface="Poppins" panose="00000500000000000000" pitchFamily="2" charset="0"/>
                <a:cs typeface="Poppins" panose="00000500000000000000" pitchFamily="2" charset="0"/>
              </a:rPr>
              <a:t>If you could spend less time on these aspects – what would that mean instead?</a:t>
            </a:r>
            <a:endParaRPr lang="en-AU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8000"/>
              </a:lnSpc>
            </a:pP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8000"/>
              </a:lnSpc>
            </a:pPr>
            <a:endParaRPr lang="en-AU" sz="1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53093E7-60E6-43B4-B8FB-5E5F086083BE}"/>
              </a:ext>
            </a:extLst>
          </p:cNvPr>
          <p:cNvSpPr/>
          <p:nvPr/>
        </p:nvSpPr>
        <p:spPr>
          <a:xfrm>
            <a:off x="965623" y="2328488"/>
            <a:ext cx="3659131" cy="343402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More time on the cause </a:t>
            </a:r>
            <a:r>
              <a:rPr lang="en-GB" sz="3200" dirty="0"/>
              <a:t>(helping people)</a:t>
            </a:r>
            <a:endParaRPr lang="en-AU" sz="40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28695F1-1AD6-45C1-891D-BE937F089E0C}"/>
              </a:ext>
            </a:extLst>
          </p:cNvPr>
          <p:cNvSpPr/>
          <p:nvPr/>
        </p:nvSpPr>
        <p:spPr>
          <a:xfrm>
            <a:off x="6311389" y="2367160"/>
            <a:ext cx="2193725" cy="2102096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Participating in more events / areas of the organisation</a:t>
            </a:r>
            <a:endParaRPr lang="en-AU" sz="1600" b="1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38382B4-4CB1-4314-B13D-284A18D46F79}"/>
              </a:ext>
            </a:extLst>
          </p:cNvPr>
          <p:cNvSpPr/>
          <p:nvPr/>
        </p:nvSpPr>
        <p:spPr>
          <a:xfrm>
            <a:off x="8607614" y="3994055"/>
            <a:ext cx="1578865" cy="1480507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Writing grant applications</a:t>
            </a:r>
            <a:endParaRPr lang="en-AU" sz="120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DA385A8-9589-429A-9F8A-8681AD378139}"/>
              </a:ext>
            </a:extLst>
          </p:cNvPr>
          <p:cNvSpPr/>
          <p:nvPr/>
        </p:nvSpPr>
        <p:spPr>
          <a:xfrm>
            <a:off x="4783749" y="4296043"/>
            <a:ext cx="2193725" cy="2102096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Growth</a:t>
            </a:r>
            <a:endParaRPr lang="en-AU" sz="2400" b="1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7D8C2A-82D2-4471-B1AE-B2406C67F3D1}"/>
              </a:ext>
            </a:extLst>
          </p:cNvPr>
          <p:cNvSpPr/>
          <p:nvPr/>
        </p:nvSpPr>
        <p:spPr>
          <a:xfrm>
            <a:off x="9617773" y="2228763"/>
            <a:ext cx="1982786" cy="1810434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The nice parts of volunteer programs like engagement, support, recognition etc.</a:t>
            </a:r>
            <a:endParaRPr lang="en-AU" sz="12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DDDC381-2630-467D-8268-06B201F9A877}"/>
              </a:ext>
            </a:extLst>
          </p:cNvPr>
          <p:cNvSpPr txBox="1">
            <a:spLocks/>
          </p:cNvSpPr>
          <p:nvPr/>
        </p:nvSpPr>
        <p:spPr>
          <a:xfrm>
            <a:off x="956048" y="694070"/>
            <a:ext cx="10644511" cy="843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600" b="1" dirty="0">
                <a:latin typeface="Poppins" panose="00000500000000000000" pitchFamily="2" charset="0"/>
                <a:cs typeface="Poppins" panose="00000500000000000000" pitchFamily="2" charset="0"/>
              </a:rPr>
              <a:t>Understanding the Process - what are other people saying? </a:t>
            </a:r>
            <a:r>
              <a:rPr lang="en-AU" sz="1800" b="1" dirty="0">
                <a:latin typeface="Poppins" panose="00000500000000000000" pitchFamily="2" charset="0"/>
                <a:cs typeface="Poppins" panose="00000500000000000000" pitchFamily="2" charset="0"/>
              </a:rPr>
              <a:t>(continued)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18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5611C662-0C79-4112-BDF9-65CF0DFBCA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0" r="27776"/>
          <a:stretch/>
        </p:blipFill>
        <p:spPr>
          <a:xfrm>
            <a:off x="5360810" y="633993"/>
            <a:ext cx="3916650" cy="49952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BF16CE1E-ABB4-4183-8D7C-D97DC314CFAE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D18AEF-9AE9-4493-89B7-A473BABC3371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FFCF33C0-50E0-4956-9F02-CAD1E43F933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CF45332-3516-43D0-A41B-BD5C3A2B73D0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92F1AD2-9B43-4682-8798-EBB2F72C49D2}"/>
              </a:ext>
            </a:extLst>
          </p:cNvPr>
          <p:cNvSpPr/>
          <p:nvPr/>
        </p:nvSpPr>
        <p:spPr>
          <a:xfrm>
            <a:off x="-887" y="0"/>
            <a:ext cx="5045539" cy="6849143"/>
          </a:xfrm>
          <a:prstGeom prst="rect">
            <a:avLst/>
          </a:prstGeom>
          <a:solidFill>
            <a:schemeClr val="accent2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7AFF31-CEF1-4839-A057-4E0B0ED5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521" y="591829"/>
            <a:ext cx="3388020" cy="4737553"/>
          </a:xfrm>
        </p:spPr>
        <p:txBody>
          <a:bodyPr>
            <a:normAutofit/>
          </a:bodyPr>
          <a:lstStyle/>
          <a:p>
            <a:r>
              <a:rPr lang="en-AU" sz="5600" b="1" dirty="0">
                <a:latin typeface="Poppins" panose="00000500000000000000" pitchFamily="2" charset="0"/>
                <a:cs typeface="Poppins" panose="00000500000000000000" pitchFamily="2" charset="0"/>
              </a:rPr>
              <a:t>What does this mean?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3F6718A4-909A-4486-BA00-795F0C2ABED9}"/>
              </a:ext>
            </a:extLst>
          </p:cNvPr>
          <p:cNvSpPr txBox="1">
            <a:spLocks/>
          </p:cNvSpPr>
          <p:nvPr/>
        </p:nvSpPr>
        <p:spPr>
          <a:xfrm>
            <a:off x="868976" y="4731926"/>
            <a:ext cx="3849369" cy="937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30000"/>
              </a:lnSpc>
            </a:pPr>
            <a:r>
              <a:rPr lang="en-AU" sz="3200" b="1" i="1" dirty="0">
                <a:latin typeface="Poppins" panose="00000500000000000000" pitchFamily="2" charset="0"/>
                <a:cs typeface="Poppins" panose="00000500000000000000" pitchFamily="2" charset="0"/>
              </a:rPr>
              <a:t>Management vs. Engagement vs. </a:t>
            </a:r>
          </a:p>
          <a:p>
            <a:pPr algn="ctr">
              <a:lnSpc>
                <a:spcPct val="130000"/>
              </a:lnSpc>
            </a:pPr>
            <a:r>
              <a:rPr lang="en-AU" sz="3200" b="1" i="1" dirty="0">
                <a:latin typeface="Poppins" panose="00000500000000000000" pitchFamily="2" charset="0"/>
                <a:cs typeface="Poppins" panose="00000500000000000000" pitchFamily="2" charset="0"/>
              </a:rPr>
              <a:t>Coordination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26D043E-8A7B-47A1-87A2-429D02A23C57}"/>
              </a:ext>
            </a:extLst>
          </p:cNvPr>
          <p:cNvSpPr/>
          <p:nvPr/>
        </p:nvSpPr>
        <p:spPr>
          <a:xfrm>
            <a:off x="9540900" y="1463982"/>
            <a:ext cx="1229956" cy="117761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>
                <a:latin typeface="Poppins" panose="00000500000000000000" pitchFamily="2" charset="0"/>
                <a:cs typeface="Poppins" panose="00000500000000000000" pitchFamily="2" charset="0"/>
              </a:rPr>
              <a:t>Coordination can be automated easier (i.e. tech)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630F87DB-43BB-4BEA-9139-9DC7640156E8}"/>
              </a:ext>
            </a:extLst>
          </p:cNvPr>
          <p:cNvSpPr txBox="1">
            <a:spLocks/>
          </p:cNvSpPr>
          <p:nvPr/>
        </p:nvSpPr>
        <p:spPr>
          <a:xfrm>
            <a:off x="9619996" y="979597"/>
            <a:ext cx="2364771" cy="345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3200" i="1" dirty="0">
                <a:latin typeface="Poppins" panose="00000500000000000000" pitchFamily="2" charset="0"/>
                <a:cs typeface="Poppins" panose="00000500000000000000" pitchFamily="2" charset="0"/>
              </a:rPr>
              <a:t>Key Feedback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EEED14A-C164-4001-AFBE-48F937668A8D}"/>
              </a:ext>
            </a:extLst>
          </p:cNvPr>
          <p:cNvSpPr/>
          <p:nvPr/>
        </p:nvSpPr>
        <p:spPr>
          <a:xfrm>
            <a:off x="10770856" y="2194849"/>
            <a:ext cx="1112173" cy="1058005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>
                <a:latin typeface="Poppins" panose="00000500000000000000" pitchFamily="2" charset="0"/>
                <a:cs typeface="Poppins" panose="00000500000000000000" pitchFamily="2" charset="0"/>
              </a:rPr>
              <a:t>Engagement can be complex and difficult to automate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4D79C57-E83C-458D-BCBC-8342DBD43C83}"/>
              </a:ext>
            </a:extLst>
          </p:cNvPr>
          <p:cNvSpPr/>
          <p:nvPr/>
        </p:nvSpPr>
        <p:spPr>
          <a:xfrm>
            <a:off x="9669023" y="3058495"/>
            <a:ext cx="1052527" cy="102197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>
                <a:latin typeface="Poppins" panose="00000500000000000000" pitchFamily="2" charset="0"/>
                <a:cs typeface="Poppins" panose="00000500000000000000" pitchFamily="2" charset="0"/>
              </a:rPr>
              <a:t>Both are important and rely on each other to be effective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F60B4E8-6A58-42BB-B9AC-FB2010C64907}"/>
              </a:ext>
            </a:extLst>
          </p:cNvPr>
          <p:cNvSpPr/>
          <p:nvPr/>
        </p:nvSpPr>
        <p:spPr>
          <a:xfrm>
            <a:off x="10935479" y="3665931"/>
            <a:ext cx="1062737" cy="102197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Art vs. Science</a:t>
            </a:r>
          </a:p>
        </p:txBody>
      </p:sp>
    </p:spTree>
    <p:extLst>
      <p:ext uri="{BB962C8B-B14F-4D97-AF65-F5344CB8AC3E}">
        <p14:creationId xmlns:p14="http://schemas.microsoft.com/office/powerpoint/2010/main" val="240030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939D6B4-1059-4D4F-B797-97031BB6B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587" y="438019"/>
            <a:ext cx="10644511" cy="843648"/>
          </a:xfrm>
        </p:spPr>
        <p:txBody>
          <a:bodyPr anchor="b">
            <a:normAutofit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AU" sz="4400" b="1" dirty="0">
                <a:latin typeface="Poppins" panose="00000500000000000000" pitchFamily="2" charset="0"/>
                <a:cs typeface="Poppins" panose="00000500000000000000" pitchFamily="2" charset="0"/>
              </a:rPr>
              <a:t>What is a Volunteer Funnel?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5974B-4E0D-41E5-AC86-E9DD7FB5597C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E58420-CFBC-4EB8-A4DC-138F2F73B3CE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A69D45AE-2B9C-4696-ACA9-E29A1CC057B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24FF37-7C6D-4F08-A938-D5774958FF45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7E95B11-3384-4712-A165-19C5868E16D2}"/>
              </a:ext>
            </a:extLst>
          </p:cNvPr>
          <p:cNvSpPr/>
          <p:nvPr/>
        </p:nvSpPr>
        <p:spPr>
          <a:xfrm>
            <a:off x="1019637" y="1653949"/>
            <a:ext cx="1987999" cy="1825818"/>
          </a:xfrm>
          <a:prstGeom prst="ellipse">
            <a:avLst/>
          </a:prstGeom>
          <a:solidFill>
            <a:srgbClr val="F8931D"/>
          </a:solidFill>
          <a:ln>
            <a:solidFill>
              <a:srgbClr val="F8931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Sourcing Volunteers</a:t>
            </a:r>
            <a:endParaRPr lang="en-AU" b="1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EEC4EF2-DF22-4D2C-901D-C6C699EC722D}"/>
              </a:ext>
            </a:extLst>
          </p:cNvPr>
          <p:cNvSpPr/>
          <p:nvPr/>
        </p:nvSpPr>
        <p:spPr>
          <a:xfrm>
            <a:off x="4854026" y="1636146"/>
            <a:ext cx="961793" cy="930712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Facebook ads</a:t>
            </a:r>
            <a:endParaRPr lang="en-AU" sz="800" b="1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98FF43-4628-480F-BF50-4CB335CA2DA2}"/>
              </a:ext>
            </a:extLst>
          </p:cNvPr>
          <p:cNvSpPr/>
          <p:nvPr/>
        </p:nvSpPr>
        <p:spPr>
          <a:xfrm>
            <a:off x="4469359" y="2725651"/>
            <a:ext cx="889011" cy="843648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Landing pages</a:t>
            </a:r>
            <a:endParaRPr lang="en-AU" sz="9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D774678-8A9B-4E3D-8AEA-94B45345F7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5147885"/>
              </p:ext>
            </p:extLst>
          </p:nvPr>
        </p:nvGraphicFramePr>
        <p:xfrm>
          <a:off x="3350494" y="3773996"/>
          <a:ext cx="4296357" cy="3018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129A77C-FDB5-4275-AAAB-92EEA49AE67B}"/>
              </a:ext>
            </a:extLst>
          </p:cNvPr>
          <p:cNvSpPr txBox="1">
            <a:spLocks/>
          </p:cNvSpPr>
          <p:nvPr/>
        </p:nvSpPr>
        <p:spPr>
          <a:xfrm>
            <a:off x="7931272" y="1923141"/>
            <a:ext cx="2300079" cy="27564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8000"/>
              </a:lnSpc>
              <a:buNone/>
            </a:pPr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&lt; Awareness</a:t>
            </a:r>
          </a:p>
          <a:p>
            <a:pPr marL="0" indent="0">
              <a:lnSpc>
                <a:spcPct val="118000"/>
              </a:lnSpc>
              <a:buNone/>
            </a:pPr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&lt; Interest</a:t>
            </a:r>
          </a:p>
          <a:p>
            <a:pPr marL="0" indent="0">
              <a:lnSpc>
                <a:spcPct val="118000"/>
              </a:lnSpc>
              <a:buNone/>
            </a:pPr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&lt; connection / rapport</a:t>
            </a:r>
          </a:p>
          <a:p>
            <a:pPr marL="0" indent="0">
              <a:lnSpc>
                <a:spcPct val="118000"/>
              </a:lnSpc>
              <a:buNone/>
            </a:pPr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&lt; consideration</a:t>
            </a:r>
          </a:p>
          <a:p>
            <a:pPr marL="0" indent="0">
              <a:lnSpc>
                <a:spcPct val="118000"/>
              </a:lnSpc>
              <a:buNone/>
            </a:pPr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&lt; conversion</a:t>
            </a:r>
          </a:p>
          <a:p>
            <a:pPr marL="0" indent="0">
              <a:lnSpc>
                <a:spcPct val="118000"/>
              </a:lnSpc>
              <a:buNone/>
            </a:pPr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&lt; advocacy / longevity</a:t>
            </a:r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79A0AEC8-0F1F-425C-8541-0650F85F235B}"/>
              </a:ext>
            </a:extLst>
          </p:cNvPr>
          <p:cNvSpPr/>
          <p:nvPr/>
        </p:nvSpPr>
        <p:spPr>
          <a:xfrm>
            <a:off x="10266799" y="2029890"/>
            <a:ext cx="228878" cy="4484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6" name="Arrow: Curved Left 25">
            <a:extLst>
              <a:ext uri="{FF2B5EF4-FFF2-40B4-BE49-F238E27FC236}">
                <a16:creationId xmlns:a16="http://schemas.microsoft.com/office/drawing/2014/main" id="{336BD390-D054-4ED9-BD7F-C34A4AC39D8E}"/>
              </a:ext>
            </a:extLst>
          </p:cNvPr>
          <p:cNvSpPr/>
          <p:nvPr/>
        </p:nvSpPr>
        <p:spPr>
          <a:xfrm>
            <a:off x="10287000" y="2489585"/>
            <a:ext cx="228878" cy="4484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7" name="Arrow: Curved Left 26">
            <a:extLst>
              <a:ext uri="{FF2B5EF4-FFF2-40B4-BE49-F238E27FC236}">
                <a16:creationId xmlns:a16="http://schemas.microsoft.com/office/drawing/2014/main" id="{E799D4F0-A268-4A64-9684-1A1D24569494}"/>
              </a:ext>
            </a:extLst>
          </p:cNvPr>
          <p:cNvSpPr/>
          <p:nvPr/>
        </p:nvSpPr>
        <p:spPr>
          <a:xfrm>
            <a:off x="10287000" y="2930884"/>
            <a:ext cx="228878" cy="4484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8" name="Arrow: Curved Left 27">
            <a:extLst>
              <a:ext uri="{FF2B5EF4-FFF2-40B4-BE49-F238E27FC236}">
                <a16:creationId xmlns:a16="http://schemas.microsoft.com/office/drawing/2014/main" id="{679DF44E-7031-4C6E-B4F9-E13A58161653}"/>
              </a:ext>
            </a:extLst>
          </p:cNvPr>
          <p:cNvSpPr/>
          <p:nvPr/>
        </p:nvSpPr>
        <p:spPr>
          <a:xfrm>
            <a:off x="10299244" y="3382338"/>
            <a:ext cx="228878" cy="4484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5BEA15-ABC2-450C-B00F-9A5CD92D90AE}"/>
              </a:ext>
            </a:extLst>
          </p:cNvPr>
          <p:cNvSpPr txBox="1"/>
          <p:nvPr/>
        </p:nvSpPr>
        <p:spPr>
          <a:xfrm>
            <a:off x="10495677" y="1669285"/>
            <a:ext cx="622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100%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A46016-5F12-4062-987B-D589604C2C87}"/>
              </a:ext>
            </a:extLst>
          </p:cNvPr>
          <p:cNvSpPr txBox="1"/>
          <p:nvPr/>
        </p:nvSpPr>
        <p:spPr>
          <a:xfrm>
            <a:off x="10545761" y="2569304"/>
            <a:ext cx="622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65%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55D7F7-D407-4020-9CE8-5EBF14C040AE}"/>
              </a:ext>
            </a:extLst>
          </p:cNvPr>
          <p:cNvSpPr txBox="1"/>
          <p:nvPr/>
        </p:nvSpPr>
        <p:spPr>
          <a:xfrm>
            <a:off x="10515878" y="2094650"/>
            <a:ext cx="622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80%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AB00D98-DD55-4983-AAC9-A13971862B17}"/>
              </a:ext>
            </a:extLst>
          </p:cNvPr>
          <p:cNvSpPr txBox="1"/>
          <p:nvPr/>
        </p:nvSpPr>
        <p:spPr>
          <a:xfrm>
            <a:off x="10545760" y="2993587"/>
            <a:ext cx="622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45%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4FC5E8D-8153-437E-B0CF-8EAE5C271372}"/>
              </a:ext>
            </a:extLst>
          </p:cNvPr>
          <p:cNvSpPr txBox="1"/>
          <p:nvPr/>
        </p:nvSpPr>
        <p:spPr>
          <a:xfrm>
            <a:off x="10545760" y="3393664"/>
            <a:ext cx="622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1400" dirty="0">
                <a:latin typeface="Poppins" panose="00000500000000000000" pitchFamily="2" charset="0"/>
                <a:cs typeface="Poppins" panose="00000500000000000000" pitchFamily="2" charset="0"/>
              </a:rPr>
              <a:t>10%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D89D3A2-F253-4F34-87F1-315F21255B15}"/>
              </a:ext>
            </a:extLst>
          </p:cNvPr>
          <p:cNvSpPr/>
          <p:nvPr/>
        </p:nvSpPr>
        <p:spPr>
          <a:xfrm>
            <a:off x="6188843" y="1501698"/>
            <a:ext cx="1125627" cy="1075240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Digital presence? (SEEK, go volunteer, etc.) </a:t>
            </a:r>
            <a:endParaRPr lang="en-AU" sz="900" b="1" dirty="0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CA12F39-BB34-4331-9DDA-AEA9A640469B}"/>
              </a:ext>
            </a:extLst>
          </p:cNvPr>
          <p:cNvSpPr/>
          <p:nvPr/>
        </p:nvSpPr>
        <p:spPr>
          <a:xfrm>
            <a:off x="3659707" y="1583938"/>
            <a:ext cx="961793" cy="930712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Referrals system?</a:t>
            </a:r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7180A40-690B-481D-9C4D-69C027EBABE1}"/>
              </a:ext>
            </a:extLst>
          </p:cNvPr>
          <p:cNvSpPr/>
          <p:nvPr/>
        </p:nvSpPr>
        <p:spPr>
          <a:xfrm>
            <a:off x="5541626" y="2533375"/>
            <a:ext cx="1124849" cy="1070167"/>
          </a:xfrm>
          <a:prstGeom prst="ellipse">
            <a:avLst/>
          </a:prstGeom>
          <a:solidFill>
            <a:srgbClr val="FCD3A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Onboarding process?</a:t>
            </a:r>
            <a:br>
              <a:rPr lang="en-GB" sz="800" dirty="0">
                <a:solidFill>
                  <a:schemeClr val="tx1"/>
                </a:solidFill>
              </a:rPr>
            </a:br>
            <a:r>
              <a:rPr lang="en-GB" sz="800" dirty="0">
                <a:solidFill>
                  <a:schemeClr val="tx1"/>
                </a:solidFill>
              </a:rPr>
              <a:t>(long or short?)</a:t>
            </a:r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F0C568F-CCC6-4161-B7DA-B7709EC14FD3}"/>
              </a:ext>
            </a:extLst>
          </p:cNvPr>
          <p:cNvSpPr/>
          <p:nvPr/>
        </p:nvSpPr>
        <p:spPr>
          <a:xfrm>
            <a:off x="9424215" y="4227797"/>
            <a:ext cx="1080286" cy="1046300"/>
          </a:xfrm>
          <a:prstGeom prst="ellipse">
            <a:avLst/>
          </a:prstGeom>
          <a:solidFill>
            <a:srgbClr val="F8931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Most common conversion rate is &lt;10%</a:t>
            </a:r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625AC21-4646-431F-BE0E-D9050A806E16}"/>
              </a:ext>
            </a:extLst>
          </p:cNvPr>
          <p:cNvSpPr/>
          <p:nvPr/>
        </p:nvSpPr>
        <p:spPr>
          <a:xfrm>
            <a:off x="8035528" y="4236820"/>
            <a:ext cx="1080286" cy="1046300"/>
          </a:xfrm>
          <a:prstGeom prst="ellipse">
            <a:avLst/>
          </a:prstGeom>
          <a:solidFill>
            <a:srgbClr val="F8931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What else can be done at each step?</a:t>
            </a:r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58E9F1C-B9F2-4BCA-BDF7-636B34EDA5F3}"/>
              </a:ext>
            </a:extLst>
          </p:cNvPr>
          <p:cNvSpPr/>
          <p:nvPr/>
        </p:nvSpPr>
        <p:spPr>
          <a:xfrm>
            <a:off x="1019637" y="4158462"/>
            <a:ext cx="1987999" cy="1825818"/>
          </a:xfrm>
          <a:prstGeom prst="ellipse">
            <a:avLst/>
          </a:prstGeom>
          <a:solidFill>
            <a:srgbClr val="F8931D"/>
          </a:solidFill>
          <a:ln>
            <a:solidFill>
              <a:srgbClr val="F8931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Onboarding Interested Volunteers</a:t>
            </a:r>
            <a:endParaRPr lang="en-AU" sz="1600" b="1" dirty="0"/>
          </a:p>
        </p:txBody>
      </p:sp>
    </p:spTree>
    <p:extLst>
      <p:ext uri="{BB962C8B-B14F-4D97-AF65-F5344CB8AC3E}">
        <p14:creationId xmlns:p14="http://schemas.microsoft.com/office/powerpoint/2010/main" val="3323186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D93958A6-238E-4743-A415-B9B8D64520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181147"/>
              </p:ext>
            </p:extLst>
          </p:nvPr>
        </p:nvGraphicFramePr>
        <p:xfrm>
          <a:off x="4689446" y="-1219921"/>
          <a:ext cx="6225672" cy="3688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15A66F00-4786-4834-B07D-4995200CD6E6}"/>
              </a:ext>
            </a:extLst>
          </p:cNvPr>
          <p:cNvSpPr/>
          <p:nvPr/>
        </p:nvSpPr>
        <p:spPr>
          <a:xfrm>
            <a:off x="5140754" y="-1689638"/>
            <a:ext cx="5626804" cy="3612434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939D6B4-1059-4D4F-B797-97031BB6B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447" y="670585"/>
            <a:ext cx="10644511" cy="843648"/>
          </a:xfrm>
        </p:spPr>
        <p:txBody>
          <a:bodyPr anchor="b">
            <a:normAutofit/>
          </a:bodyPr>
          <a:lstStyle/>
          <a:p>
            <a:pPr marL="0" indent="0">
              <a:lnSpc>
                <a:spcPct val="118000"/>
              </a:lnSpc>
              <a:buNone/>
            </a:pPr>
            <a:r>
              <a:rPr lang="en-AU" sz="4400" b="1" dirty="0">
                <a:latin typeface="Poppins" panose="00000500000000000000" pitchFamily="2" charset="0"/>
                <a:cs typeface="Poppins" panose="00000500000000000000" pitchFamily="2" charset="0"/>
              </a:rPr>
              <a:t>What is a Volunteer Funnel? </a:t>
            </a:r>
            <a:r>
              <a:rPr lang="en-AU" sz="2000" b="1" dirty="0">
                <a:latin typeface="Poppins" panose="00000500000000000000" pitchFamily="2" charset="0"/>
                <a:cs typeface="Poppins" panose="00000500000000000000" pitchFamily="2" charset="0"/>
              </a:rPr>
              <a:t>(continued)</a:t>
            </a:r>
            <a:r>
              <a:rPr lang="en-AU" sz="4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endParaRPr lang="en-AU" sz="3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5974B-4E0D-41E5-AC86-E9DD7FB5597C}"/>
              </a:ext>
            </a:extLst>
          </p:cNvPr>
          <p:cNvSpPr/>
          <p:nvPr/>
        </p:nvSpPr>
        <p:spPr>
          <a:xfrm>
            <a:off x="7802283" y="6057809"/>
            <a:ext cx="3798277" cy="3587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E58420-CFBC-4EB8-A4DC-138F2F73B3CE}"/>
              </a:ext>
            </a:extLst>
          </p:cNvPr>
          <p:cNvSpPr/>
          <p:nvPr/>
        </p:nvSpPr>
        <p:spPr>
          <a:xfrm>
            <a:off x="9701421" y="5200711"/>
            <a:ext cx="3798277" cy="3587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A69D45AE-2B9C-4696-ACA9-E29A1CC057B2}"/>
              </a:ext>
            </a:extLst>
          </p:cNvPr>
          <p:cNvSpPr/>
          <p:nvPr/>
        </p:nvSpPr>
        <p:spPr>
          <a:xfrm rot="4392191">
            <a:off x="10986694" y="4655919"/>
            <a:ext cx="2347557" cy="1761531"/>
          </a:xfrm>
          <a:prstGeom prst="triangle">
            <a:avLst/>
          </a:prstGeom>
          <a:solidFill>
            <a:srgbClr val="202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24FF37-7C6D-4F08-A938-D5774958FF45}"/>
              </a:ext>
            </a:extLst>
          </p:cNvPr>
          <p:cNvSpPr/>
          <p:nvPr/>
        </p:nvSpPr>
        <p:spPr>
          <a:xfrm>
            <a:off x="9397047" y="5748414"/>
            <a:ext cx="889953" cy="857097"/>
          </a:xfrm>
          <a:prstGeom prst="ellipse">
            <a:avLst/>
          </a:prstGeom>
          <a:solidFill>
            <a:srgbClr val="8C5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EEC4EF2-DF22-4D2C-901D-C6C699EC722D}"/>
              </a:ext>
            </a:extLst>
          </p:cNvPr>
          <p:cNvSpPr/>
          <p:nvPr/>
        </p:nvSpPr>
        <p:spPr>
          <a:xfrm>
            <a:off x="2141246" y="5175914"/>
            <a:ext cx="1322659" cy="12526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Making connection always available </a:t>
            </a:r>
            <a:r>
              <a:rPr lang="en-GB" sz="800" dirty="0">
                <a:solidFill>
                  <a:schemeClr val="tx1"/>
                </a:solidFill>
              </a:rPr>
              <a:t>(e.g. chat, notices, etc.)</a:t>
            </a:r>
            <a:endParaRPr lang="en-AU" sz="800" b="1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98FF43-4628-480F-BF50-4CB335CA2DA2}"/>
              </a:ext>
            </a:extLst>
          </p:cNvPr>
          <p:cNvSpPr/>
          <p:nvPr/>
        </p:nvSpPr>
        <p:spPr>
          <a:xfrm>
            <a:off x="980130" y="5718667"/>
            <a:ext cx="889011" cy="83003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News-letters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D89D3A2-F253-4F34-87F1-315F21255B15}"/>
              </a:ext>
            </a:extLst>
          </p:cNvPr>
          <p:cNvSpPr/>
          <p:nvPr/>
        </p:nvSpPr>
        <p:spPr>
          <a:xfrm>
            <a:off x="899092" y="4247158"/>
            <a:ext cx="1255775" cy="11528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Ease of activity &amp; availability </a:t>
            </a:r>
            <a:r>
              <a:rPr lang="en-GB" sz="900" i="1" dirty="0">
                <a:solidFill>
                  <a:schemeClr val="tx1"/>
                </a:solidFill>
              </a:rPr>
              <a:t>(filling rosters)</a:t>
            </a:r>
            <a:endParaRPr lang="en-AU" sz="1050" b="1" i="1" dirty="0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06ACF46-FEB4-45FA-BC0E-5E5768568D10}"/>
              </a:ext>
            </a:extLst>
          </p:cNvPr>
          <p:cNvSpPr/>
          <p:nvPr/>
        </p:nvSpPr>
        <p:spPr>
          <a:xfrm>
            <a:off x="2517067" y="4103714"/>
            <a:ext cx="1026233" cy="9414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Collecting feedback 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90C97CC-7326-4400-B0BE-976382DC0960}"/>
              </a:ext>
            </a:extLst>
          </p:cNvPr>
          <p:cNvSpPr/>
          <p:nvPr/>
        </p:nvSpPr>
        <p:spPr>
          <a:xfrm>
            <a:off x="3511980" y="5626932"/>
            <a:ext cx="1098696" cy="10134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Measuring impact of volunteers</a:t>
            </a:r>
            <a:endParaRPr lang="en-AU" sz="900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83027FF-E8CF-455E-85A8-BC4E1266FA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2547089"/>
              </p:ext>
            </p:extLst>
          </p:nvPr>
        </p:nvGraphicFramePr>
        <p:xfrm>
          <a:off x="5845107" y="2116665"/>
          <a:ext cx="3914352" cy="3018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A0E91E3F-9C22-4D28-9AA0-43B8DC18A877}"/>
              </a:ext>
            </a:extLst>
          </p:cNvPr>
          <p:cNvSpPr txBox="1"/>
          <p:nvPr/>
        </p:nvSpPr>
        <p:spPr>
          <a:xfrm>
            <a:off x="4742172" y="2182768"/>
            <a:ext cx="2126013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Stay front of mind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Visibility of the cause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Updates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Reminders of opportunities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FDA2DF4-F58D-4066-A2CE-DB2209BC25BD}"/>
              </a:ext>
            </a:extLst>
          </p:cNvPr>
          <p:cNvSpPr txBox="1"/>
          <p:nvPr/>
        </p:nvSpPr>
        <p:spPr>
          <a:xfrm>
            <a:off x="9095902" y="2200533"/>
            <a:ext cx="266820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GETTING VOLUNTEERS ON SHIFT </a:t>
            </a:r>
          </a:p>
          <a:p>
            <a:pPr marL="742950" lvl="1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Rostering</a:t>
            </a:r>
          </a:p>
          <a:p>
            <a:pPr marL="742950" lvl="1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Peak of excitement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Coordinating efforts on the day</a:t>
            </a:r>
          </a:p>
          <a:p>
            <a:pPr marL="742950" lvl="1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Who does what?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Collecting impact data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35FD203-CF13-4559-AE7D-4767AE927E22}"/>
              </a:ext>
            </a:extLst>
          </p:cNvPr>
          <p:cNvSpPr txBox="1"/>
          <p:nvPr/>
        </p:nvSpPr>
        <p:spPr>
          <a:xfrm>
            <a:off x="6312215" y="5068966"/>
            <a:ext cx="2980135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Show them the outcome of their work (data collected)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Capitalise on the peak of excitement – reminder of day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Follow up with your appreciation</a:t>
            </a:r>
          </a:p>
          <a:p>
            <a:pPr marL="285750" indent="-180000">
              <a:buFont typeface="Courier New" panose="02070309020205020404" pitchFamily="49" charset="0"/>
              <a:buChar char="o"/>
            </a:pPr>
            <a:r>
              <a:rPr lang="en-AU" sz="1100" dirty="0">
                <a:latin typeface="Poppins" panose="00000500000000000000" pitchFamily="2" charset="0"/>
                <a:cs typeface="Poppins" panose="00000500000000000000" pitchFamily="2" charset="0"/>
              </a:rPr>
              <a:t>Connect to next opportunity 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110C94A-151F-44E3-91F5-B9BD3159C5C1}"/>
              </a:ext>
            </a:extLst>
          </p:cNvPr>
          <p:cNvSpPr/>
          <p:nvPr/>
        </p:nvSpPr>
        <p:spPr>
          <a:xfrm>
            <a:off x="4742172" y="5369825"/>
            <a:ext cx="816681" cy="8071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Email follow ups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81413AF-FF63-4D39-B9F0-E7BF76A2F560}"/>
              </a:ext>
            </a:extLst>
          </p:cNvPr>
          <p:cNvSpPr/>
          <p:nvPr/>
        </p:nvSpPr>
        <p:spPr>
          <a:xfrm>
            <a:off x="3342406" y="2778247"/>
            <a:ext cx="1561702" cy="148747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REMINDERS</a:t>
            </a:r>
            <a:endParaRPr lang="en-AU" sz="1200" b="1" dirty="0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6AA34BF-89D9-45F4-A975-DF9BC6BD5791}"/>
              </a:ext>
            </a:extLst>
          </p:cNvPr>
          <p:cNvSpPr/>
          <p:nvPr/>
        </p:nvSpPr>
        <p:spPr>
          <a:xfrm>
            <a:off x="3595401" y="4443518"/>
            <a:ext cx="1189951" cy="110799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Access of information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09AE96F-2131-421E-9A0F-6047608DE366}"/>
              </a:ext>
            </a:extLst>
          </p:cNvPr>
          <p:cNvSpPr/>
          <p:nvPr/>
        </p:nvSpPr>
        <p:spPr>
          <a:xfrm>
            <a:off x="4864857" y="4167139"/>
            <a:ext cx="980250" cy="9414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Learning/induction systems</a:t>
            </a:r>
            <a:endParaRPr lang="en-AU" sz="900" dirty="0">
              <a:solidFill>
                <a:schemeClr val="tx1"/>
              </a:solidFill>
            </a:endParaRPr>
          </a:p>
        </p:txBody>
      </p:sp>
      <p:pic>
        <p:nvPicPr>
          <p:cNvPr id="13" name="Graphic 12" descr="Single gear with solid fill">
            <a:extLst>
              <a:ext uri="{FF2B5EF4-FFF2-40B4-BE49-F238E27FC236}">
                <a16:creationId xmlns:a16="http://schemas.microsoft.com/office/drawing/2014/main" id="{6D4B2A5C-295C-465A-AD81-F44B978C96A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488388" y="3290861"/>
            <a:ext cx="645373" cy="645373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3D68F443-10E5-4152-B226-323A363907A3}"/>
              </a:ext>
            </a:extLst>
          </p:cNvPr>
          <p:cNvSpPr/>
          <p:nvPr/>
        </p:nvSpPr>
        <p:spPr>
          <a:xfrm>
            <a:off x="851447" y="1787728"/>
            <a:ext cx="2284658" cy="2140819"/>
          </a:xfrm>
          <a:prstGeom prst="ellipse">
            <a:avLst/>
          </a:prstGeom>
          <a:solidFill>
            <a:srgbClr val="F8931D"/>
          </a:solidFill>
          <a:ln>
            <a:solidFill>
              <a:srgbClr val="F8931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Operations &amp; Retention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566002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AnalogousFromDarkSeedLeftStep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1167</Words>
  <Application>Microsoft Office PowerPoint</Application>
  <PresentationFormat>Widescreen</PresentationFormat>
  <Paragraphs>158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Poppins</vt:lpstr>
      <vt:lpstr>Univers</vt:lpstr>
      <vt:lpstr>GradientVTI</vt:lpstr>
      <vt:lpstr>PowerPoint Presentation</vt:lpstr>
      <vt:lpstr>Firstly, Who are we?</vt:lpstr>
      <vt:lpstr>Understanding the Challenge first!</vt:lpstr>
      <vt:lpstr>PowerPoint Presentation</vt:lpstr>
      <vt:lpstr>PowerPoint Presentation</vt:lpstr>
      <vt:lpstr>PowerPoint Presentation</vt:lpstr>
      <vt:lpstr>What does this mean?</vt:lpstr>
      <vt:lpstr>What is a Volunteer Funnel?</vt:lpstr>
      <vt:lpstr>What is a Volunteer Funnel? (continued) </vt:lpstr>
      <vt:lpstr>What powers this funnel?</vt:lpstr>
      <vt:lpstr>What restricts this funnel?</vt:lpstr>
      <vt:lpstr>How simple is your process (easy or a complicated?)</vt:lpstr>
      <vt:lpstr>So how does this look for your current operations?   Ask us for your own Volunteer Funnel Workbook Template! </vt:lpstr>
      <vt:lpstr>Thanks for Listening!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Urquhart</dc:creator>
  <cp:lastModifiedBy>Jean Mui</cp:lastModifiedBy>
  <cp:revision>46</cp:revision>
  <dcterms:created xsi:type="dcterms:W3CDTF">2021-02-01T11:45:08Z</dcterms:created>
  <dcterms:modified xsi:type="dcterms:W3CDTF">2021-09-29T03:39:54Z</dcterms:modified>
</cp:coreProperties>
</file>